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1" r:id="rId3"/>
    <p:sldId id="279" r:id="rId4"/>
    <p:sldId id="268" r:id="rId5"/>
    <p:sldId id="269" r:id="rId6"/>
    <p:sldId id="257" r:id="rId7"/>
    <p:sldId id="271" r:id="rId8"/>
    <p:sldId id="272" r:id="rId9"/>
    <p:sldId id="273" r:id="rId10"/>
    <p:sldId id="280" r:id="rId11"/>
    <p:sldId id="27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74" autoAdjust="0"/>
    <p:restoredTop sz="94660"/>
  </p:normalViewPr>
  <p:slideViewPr>
    <p:cSldViewPr>
      <p:cViewPr varScale="1">
        <p:scale>
          <a:sx n="68" d="100"/>
          <a:sy n="68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DE75E0-D7F0-4B15-AE8F-088E0BCE90E6}" type="doc">
      <dgm:prSet loTypeId="urn:microsoft.com/office/officeart/2005/8/layout/cycle7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D17E774C-81A7-4FB6-87A7-FF259FC4D962}">
      <dgm:prSet phldrT="[Text]" custT="1"/>
      <dgm:spPr/>
      <dgm:t>
        <a:bodyPr/>
        <a:lstStyle/>
        <a:p>
          <a:pPr rtl="1"/>
          <a:r>
            <a:rPr lang="fa-IR" sz="2400" dirty="0" smtClean="0">
              <a:cs typeface="B Mitra" pitchFamily="2" charset="-78"/>
            </a:rPr>
            <a:t>دستگاه </a:t>
          </a:r>
          <a:r>
            <a:rPr lang="en-US" sz="2400" dirty="0" smtClean="0">
              <a:cs typeface="B Mitra" pitchFamily="2" charset="-78"/>
            </a:rPr>
            <a:t>ATP-</a:t>
          </a:r>
          <a:r>
            <a:rPr lang="en-US" sz="2400" dirty="0" err="1" smtClean="0">
              <a:cs typeface="B Mitra" pitchFamily="2" charset="-78"/>
            </a:rPr>
            <a:t>Pcr</a:t>
          </a:r>
          <a:r>
            <a:rPr lang="fa-IR" sz="2400" dirty="0" smtClean="0">
              <a:cs typeface="B Mitra" pitchFamily="2" charset="-78"/>
            </a:rPr>
            <a:t> -فسفاژن</a:t>
          </a:r>
        </a:p>
      </dgm:t>
    </dgm:pt>
    <dgm:pt modelId="{1309C04B-478B-4A91-9A2B-3D68AD7A3891}" type="parTrans" cxnId="{5202373C-55E0-47CA-AC99-B4B6175B34E5}">
      <dgm:prSet/>
      <dgm:spPr/>
      <dgm:t>
        <a:bodyPr/>
        <a:lstStyle/>
        <a:p>
          <a:pPr rtl="1"/>
          <a:endParaRPr lang="fa-IR"/>
        </a:p>
      </dgm:t>
    </dgm:pt>
    <dgm:pt modelId="{3BD24988-9EB4-4564-93A9-7B92FE57B34B}" type="sibTrans" cxnId="{5202373C-55E0-47CA-AC99-B4B6175B34E5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1"/>
          <a:endParaRPr lang="fa-IR"/>
        </a:p>
      </dgm:t>
    </dgm:pt>
    <dgm:pt modelId="{B64161F5-4445-4B7D-8A87-D4A72465F282}">
      <dgm:prSet phldrT="[Text]" custT="1"/>
      <dgm:spPr/>
      <dgm:t>
        <a:bodyPr/>
        <a:lstStyle/>
        <a:p>
          <a:pPr rtl="1"/>
          <a:r>
            <a:rPr lang="fa-IR" sz="2400" dirty="0" smtClean="0">
              <a:cs typeface="B Mitra" pitchFamily="2" charset="-78"/>
            </a:rPr>
            <a:t>دستگاه گلیکولیتیک</a:t>
          </a:r>
          <a:endParaRPr lang="fa-IR" sz="2400" dirty="0">
            <a:cs typeface="B Mitra" pitchFamily="2" charset="-78"/>
          </a:endParaRPr>
        </a:p>
      </dgm:t>
    </dgm:pt>
    <dgm:pt modelId="{49B2FA04-6BC1-4F53-91F2-B6CB55C52ABC}" type="parTrans" cxnId="{6065C57D-613C-44A9-B527-2CA74C84597D}">
      <dgm:prSet/>
      <dgm:spPr/>
      <dgm:t>
        <a:bodyPr/>
        <a:lstStyle/>
        <a:p>
          <a:pPr rtl="1"/>
          <a:endParaRPr lang="fa-IR"/>
        </a:p>
      </dgm:t>
    </dgm:pt>
    <dgm:pt modelId="{599D1910-817C-4215-B944-25600EBBFD4D}" type="sibTrans" cxnId="{6065C57D-613C-44A9-B527-2CA74C84597D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1"/>
          <a:endParaRPr lang="fa-IR"/>
        </a:p>
      </dgm:t>
    </dgm:pt>
    <dgm:pt modelId="{05F7D0A8-ADF7-434F-B254-68CD8F645B35}">
      <dgm:prSet phldrT="[Text]" custT="1"/>
      <dgm:spPr/>
      <dgm:t>
        <a:bodyPr/>
        <a:lstStyle/>
        <a:p>
          <a:pPr rtl="1"/>
          <a:r>
            <a:rPr lang="fa-IR" sz="2400" dirty="0" smtClean="0">
              <a:cs typeface="B Mitra" pitchFamily="2" charset="-78"/>
            </a:rPr>
            <a:t>دستگاه هوازی</a:t>
          </a:r>
          <a:endParaRPr lang="fa-IR" sz="2400" dirty="0">
            <a:cs typeface="B Mitra" pitchFamily="2" charset="-78"/>
          </a:endParaRPr>
        </a:p>
      </dgm:t>
    </dgm:pt>
    <dgm:pt modelId="{961E0327-7463-45AB-9073-F6919ED770D7}" type="parTrans" cxnId="{5684F598-FF51-45A6-A218-CB5285365E04}">
      <dgm:prSet/>
      <dgm:spPr/>
      <dgm:t>
        <a:bodyPr/>
        <a:lstStyle/>
        <a:p>
          <a:pPr rtl="1"/>
          <a:endParaRPr lang="fa-IR"/>
        </a:p>
      </dgm:t>
    </dgm:pt>
    <dgm:pt modelId="{6F4A15ED-5B82-43BD-A2B6-4B5E6F091507}" type="sibTrans" cxnId="{5684F598-FF51-45A6-A218-CB5285365E04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1"/>
          <a:endParaRPr lang="fa-IR"/>
        </a:p>
      </dgm:t>
    </dgm:pt>
    <dgm:pt modelId="{45F67A92-2FB3-40D0-B713-212F5833D51F}" type="pres">
      <dgm:prSet presAssocID="{9EDE75E0-D7F0-4B15-AE8F-088E0BCE90E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4A921CB2-B0B8-426E-B42C-398C4A0A58B7}" type="pres">
      <dgm:prSet presAssocID="{D17E774C-81A7-4FB6-87A7-FF259FC4D962}" presName="node" presStyleLbl="node1" presStyleIdx="0" presStyleCnt="3" custScaleX="139937" custRadScaleRad="95150" custRadScaleInc="-106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69A81D0-493E-472B-AF8D-73ECD7BF5948}" type="pres">
      <dgm:prSet presAssocID="{3BD24988-9EB4-4564-93A9-7B92FE57B34B}" presName="sibTrans" presStyleLbl="sibTrans2D1" presStyleIdx="0" presStyleCnt="3"/>
      <dgm:spPr/>
      <dgm:t>
        <a:bodyPr/>
        <a:lstStyle/>
        <a:p>
          <a:pPr rtl="1"/>
          <a:endParaRPr lang="fa-IR"/>
        </a:p>
      </dgm:t>
    </dgm:pt>
    <dgm:pt modelId="{0AF94961-2598-4E10-A833-52349CD8C338}" type="pres">
      <dgm:prSet presAssocID="{3BD24988-9EB4-4564-93A9-7B92FE57B34B}" presName="connectorText" presStyleLbl="sibTrans2D1" presStyleIdx="0" presStyleCnt="3"/>
      <dgm:spPr/>
      <dgm:t>
        <a:bodyPr/>
        <a:lstStyle/>
        <a:p>
          <a:pPr rtl="1"/>
          <a:endParaRPr lang="fa-IR"/>
        </a:p>
      </dgm:t>
    </dgm:pt>
    <dgm:pt modelId="{011CFF7F-366A-497D-98F2-2D7213E6A144}" type="pres">
      <dgm:prSet presAssocID="{B64161F5-4445-4B7D-8A87-D4A72465F282}" presName="node" presStyleLbl="node1" presStyleIdx="1" presStyleCnt="3" custScaleX="13043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03E0D21-2100-4286-8657-7003D3CF2399}" type="pres">
      <dgm:prSet presAssocID="{599D1910-817C-4215-B944-25600EBBFD4D}" presName="sibTrans" presStyleLbl="sibTrans2D1" presStyleIdx="1" presStyleCnt="3"/>
      <dgm:spPr/>
      <dgm:t>
        <a:bodyPr/>
        <a:lstStyle/>
        <a:p>
          <a:pPr rtl="1"/>
          <a:endParaRPr lang="fa-IR"/>
        </a:p>
      </dgm:t>
    </dgm:pt>
    <dgm:pt modelId="{7710A210-3D65-49F3-9CCE-5BE8B2931E75}" type="pres">
      <dgm:prSet presAssocID="{599D1910-817C-4215-B944-25600EBBFD4D}" presName="connectorText" presStyleLbl="sibTrans2D1" presStyleIdx="1" presStyleCnt="3"/>
      <dgm:spPr/>
      <dgm:t>
        <a:bodyPr/>
        <a:lstStyle/>
        <a:p>
          <a:pPr rtl="1"/>
          <a:endParaRPr lang="fa-IR"/>
        </a:p>
      </dgm:t>
    </dgm:pt>
    <dgm:pt modelId="{95A85748-273F-41D1-B4EF-A1511925F4D5}" type="pres">
      <dgm:prSet presAssocID="{05F7D0A8-ADF7-434F-B254-68CD8F645B35}" presName="node" presStyleLbl="node1" presStyleIdx="2" presStyleCnt="3" custScaleX="13097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A818FA6-6ABF-4F88-889C-17E2DABE48DF}" type="pres">
      <dgm:prSet presAssocID="{6F4A15ED-5B82-43BD-A2B6-4B5E6F091507}" presName="sibTrans" presStyleLbl="sibTrans2D1" presStyleIdx="2" presStyleCnt="3"/>
      <dgm:spPr/>
      <dgm:t>
        <a:bodyPr/>
        <a:lstStyle/>
        <a:p>
          <a:pPr rtl="1"/>
          <a:endParaRPr lang="fa-IR"/>
        </a:p>
      </dgm:t>
    </dgm:pt>
    <dgm:pt modelId="{318E67B7-3923-4CEE-9369-5EE56EBE3921}" type="pres">
      <dgm:prSet presAssocID="{6F4A15ED-5B82-43BD-A2B6-4B5E6F091507}" presName="connectorText" presStyleLbl="sibTrans2D1" presStyleIdx="2" presStyleCnt="3"/>
      <dgm:spPr/>
      <dgm:t>
        <a:bodyPr/>
        <a:lstStyle/>
        <a:p>
          <a:pPr rtl="1"/>
          <a:endParaRPr lang="fa-IR"/>
        </a:p>
      </dgm:t>
    </dgm:pt>
  </dgm:ptLst>
  <dgm:cxnLst>
    <dgm:cxn modelId="{C9734D5E-AAAF-459B-B36B-7C3BD016D699}" type="presOf" srcId="{599D1910-817C-4215-B944-25600EBBFD4D}" destId="{7710A210-3D65-49F3-9CCE-5BE8B2931E75}" srcOrd="1" destOrd="0" presId="urn:microsoft.com/office/officeart/2005/8/layout/cycle7"/>
    <dgm:cxn modelId="{2BB106F4-419C-445B-8A0E-17F31EE17F70}" type="presOf" srcId="{9EDE75E0-D7F0-4B15-AE8F-088E0BCE90E6}" destId="{45F67A92-2FB3-40D0-B713-212F5833D51F}" srcOrd="0" destOrd="0" presId="urn:microsoft.com/office/officeart/2005/8/layout/cycle7"/>
    <dgm:cxn modelId="{5684F598-FF51-45A6-A218-CB5285365E04}" srcId="{9EDE75E0-D7F0-4B15-AE8F-088E0BCE90E6}" destId="{05F7D0A8-ADF7-434F-B254-68CD8F645B35}" srcOrd="2" destOrd="0" parTransId="{961E0327-7463-45AB-9073-F6919ED770D7}" sibTransId="{6F4A15ED-5B82-43BD-A2B6-4B5E6F091507}"/>
    <dgm:cxn modelId="{516379F4-DAAE-43FA-9377-0A93BCF7FC23}" type="presOf" srcId="{6F4A15ED-5B82-43BD-A2B6-4B5E6F091507}" destId="{318E67B7-3923-4CEE-9369-5EE56EBE3921}" srcOrd="1" destOrd="0" presId="urn:microsoft.com/office/officeart/2005/8/layout/cycle7"/>
    <dgm:cxn modelId="{814E2242-67F8-49CB-B929-7C46CF4A6C74}" type="presOf" srcId="{3BD24988-9EB4-4564-93A9-7B92FE57B34B}" destId="{0AF94961-2598-4E10-A833-52349CD8C338}" srcOrd="1" destOrd="0" presId="urn:microsoft.com/office/officeart/2005/8/layout/cycle7"/>
    <dgm:cxn modelId="{6065C57D-613C-44A9-B527-2CA74C84597D}" srcId="{9EDE75E0-D7F0-4B15-AE8F-088E0BCE90E6}" destId="{B64161F5-4445-4B7D-8A87-D4A72465F282}" srcOrd="1" destOrd="0" parTransId="{49B2FA04-6BC1-4F53-91F2-B6CB55C52ABC}" sibTransId="{599D1910-817C-4215-B944-25600EBBFD4D}"/>
    <dgm:cxn modelId="{651CA02D-7CA7-448D-9777-E8AF9704C4D6}" type="presOf" srcId="{D17E774C-81A7-4FB6-87A7-FF259FC4D962}" destId="{4A921CB2-B0B8-426E-B42C-398C4A0A58B7}" srcOrd="0" destOrd="0" presId="urn:microsoft.com/office/officeart/2005/8/layout/cycle7"/>
    <dgm:cxn modelId="{8323CF72-E228-4931-9C1D-43F06D488A13}" type="presOf" srcId="{3BD24988-9EB4-4564-93A9-7B92FE57B34B}" destId="{569A81D0-493E-472B-AF8D-73ECD7BF5948}" srcOrd="0" destOrd="0" presId="urn:microsoft.com/office/officeart/2005/8/layout/cycle7"/>
    <dgm:cxn modelId="{62F96EF5-F5FB-422C-8B4D-3E2A6E73DA47}" type="presOf" srcId="{6F4A15ED-5B82-43BD-A2B6-4B5E6F091507}" destId="{4A818FA6-6ABF-4F88-889C-17E2DABE48DF}" srcOrd="0" destOrd="0" presId="urn:microsoft.com/office/officeart/2005/8/layout/cycle7"/>
    <dgm:cxn modelId="{3EDC5667-5DFD-485F-834D-789286AE6DC1}" type="presOf" srcId="{599D1910-817C-4215-B944-25600EBBFD4D}" destId="{E03E0D21-2100-4286-8657-7003D3CF2399}" srcOrd="0" destOrd="0" presId="urn:microsoft.com/office/officeart/2005/8/layout/cycle7"/>
    <dgm:cxn modelId="{DF7C2119-6E53-46FC-BEF8-03D66AC47715}" type="presOf" srcId="{05F7D0A8-ADF7-434F-B254-68CD8F645B35}" destId="{95A85748-273F-41D1-B4EF-A1511925F4D5}" srcOrd="0" destOrd="0" presId="urn:microsoft.com/office/officeart/2005/8/layout/cycle7"/>
    <dgm:cxn modelId="{BAA91B28-23E2-4D8C-9FCE-33EEC9232511}" type="presOf" srcId="{B64161F5-4445-4B7D-8A87-D4A72465F282}" destId="{011CFF7F-366A-497D-98F2-2D7213E6A144}" srcOrd="0" destOrd="0" presId="urn:microsoft.com/office/officeart/2005/8/layout/cycle7"/>
    <dgm:cxn modelId="{5202373C-55E0-47CA-AC99-B4B6175B34E5}" srcId="{9EDE75E0-D7F0-4B15-AE8F-088E0BCE90E6}" destId="{D17E774C-81A7-4FB6-87A7-FF259FC4D962}" srcOrd="0" destOrd="0" parTransId="{1309C04B-478B-4A91-9A2B-3D68AD7A3891}" sibTransId="{3BD24988-9EB4-4564-93A9-7B92FE57B34B}"/>
    <dgm:cxn modelId="{CEBC2899-0956-4B4F-832A-CFEA62104C90}" type="presParOf" srcId="{45F67A92-2FB3-40D0-B713-212F5833D51F}" destId="{4A921CB2-B0B8-426E-B42C-398C4A0A58B7}" srcOrd="0" destOrd="0" presId="urn:microsoft.com/office/officeart/2005/8/layout/cycle7"/>
    <dgm:cxn modelId="{B08F90F5-A98E-43F2-89B2-C5DB0E14F003}" type="presParOf" srcId="{45F67A92-2FB3-40D0-B713-212F5833D51F}" destId="{569A81D0-493E-472B-AF8D-73ECD7BF5948}" srcOrd="1" destOrd="0" presId="urn:microsoft.com/office/officeart/2005/8/layout/cycle7"/>
    <dgm:cxn modelId="{CAAC6182-D47C-40E3-B176-001890186E11}" type="presParOf" srcId="{569A81D0-493E-472B-AF8D-73ECD7BF5948}" destId="{0AF94961-2598-4E10-A833-52349CD8C338}" srcOrd="0" destOrd="0" presId="urn:microsoft.com/office/officeart/2005/8/layout/cycle7"/>
    <dgm:cxn modelId="{7379F0BD-78AF-45FA-A0B0-E66A4BF7D0C2}" type="presParOf" srcId="{45F67A92-2FB3-40D0-B713-212F5833D51F}" destId="{011CFF7F-366A-497D-98F2-2D7213E6A144}" srcOrd="2" destOrd="0" presId="urn:microsoft.com/office/officeart/2005/8/layout/cycle7"/>
    <dgm:cxn modelId="{788BF996-35CF-477B-8952-B16F13FCB74F}" type="presParOf" srcId="{45F67A92-2FB3-40D0-B713-212F5833D51F}" destId="{E03E0D21-2100-4286-8657-7003D3CF2399}" srcOrd="3" destOrd="0" presId="urn:microsoft.com/office/officeart/2005/8/layout/cycle7"/>
    <dgm:cxn modelId="{5EBDACD4-F838-436C-A2CD-5F0C62E602D1}" type="presParOf" srcId="{E03E0D21-2100-4286-8657-7003D3CF2399}" destId="{7710A210-3D65-49F3-9CCE-5BE8B2931E75}" srcOrd="0" destOrd="0" presId="urn:microsoft.com/office/officeart/2005/8/layout/cycle7"/>
    <dgm:cxn modelId="{F2EB9AED-F956-4112-A4E4-7C16089345E4}" type="presParOf" srcId="{45F67A92-2FB3-40D0-B713-212F5833D51F}" destId="{95A85748-273F-41D1-B4EF-A1511925F4D5}" srcOrd="4" destOrd="0" presId="urn:microsoft.com/office/officeart/2005/8/layout/cycle7"/>
    <dgm:cxn modelId="{EC90A109-5A5A-4951-B3F1-B8ECFC2DF276}" type="presParOf" srcId="{45F67A92-2FB3-40D0-B713-212F5833D51F}" destId="{4A818FA6-6ABF-4F88-889C-17E2DABE48DF}" srcOrd="5" destOrd="0" presId="urn:microsoft.com/office/officeart/2005/8/layout/cycle7"/>
    <dgm:cxn modelId="{208B611E-A9FF-4114-A4C0-66710051E0E5}" type="presParOf" srcId="{4A818FA6-6ABF-4F88-889C-17E2DABE48DF}" destId="{318E67B7-3923-4CEE-9369-5EE56EBE392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921CB2-B0B8-426E-B42C-398C4A0A58B7}">
      <dsp:nvSpPr>
        <dsp:cNvPr id="0" name=""/>
        <dsp:cNvSpPr/>
      </dsp:nvSpPr>
      <dsp:spPr>
        <a:xfrm>
          <a:off x="2401885" y="90472"/>
          <a:ext cx="2706151" cy="9669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Mitra" pitchFamily="2" charset="-78"/>
            </a:rPr>
            <a:t>دستگاه </a:t>
          </a:r>
          <a:r>
            <a:rPr lang="en-US" sz="2400" kern="1200" dirty="0" smtClean="0">
              <a:cs typeface="B Mitra" pitchFamily="2" charset="-78"/>
            </a:rPr>
            <a:t>ATP-</a:t>
          </a:r>
          <a:r>
            <a:rPr lang="en-US" sz="2400" kern="1200" dirty="0" err="1" smtClean="0">
              <a:cs typeface="B Mitra" pitchFamily="2" charset="-78"/>
            </a:rPr>
            <a:t>Pcr</a:t>
          </a:r>
          <a:r>
            <a:rPr lang="fa-IR" sz="2400" kern="1200" dirty="0" smtClean="0">
              <a:cs typeface="B Mitra" pitchFamily="2" charset="-78"/>
            </a:rPr>
            <a:t> -فسفاژن</a:t>
          </a:r>
        </a:p>
      </dsp:txBody>
      <dsp:txXfrm>
        <a:off x="2401885" y="90472"/>
        <a:ext cx="2706151" cy="966917"/>
      </dsp:txXfrm>
    </dsp:sp>
    <dsp:sp modelId="{569A81D0-493E-472B-AF8D-73ECD7BF5948}">
      <dsp:nvSpPr>
        <dsp:cNvPr id="0" name=""/>
        <dsp:cNvSpPr/>
      </dsp:nvSpPr>
      <dsp:spPr>
        <a:xfrm rot="3532122">
          <a:off x="4296878" y="1742444"/>
          <a:ext cx="532092" cy="338421"/>
        </a:xfrm>
        <a:prstGeom prst="leftRightArrow">
          <a:avLst>
            <a:gd name="adj1" fmla="val 60000"/>
            <a:gd name="adj2" fmla="val 5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500" kern="1200"/>
        </a:p>
      </dsp:txBody>
      <dsp:txXfrm rot="3532122">
        <a:off x="4296878" y="1742444"/>
        <a:ext cx="532092" cy="338421"/>
      </dsp:txXfrm>
    </dsp:sp>
    <dsp:sp modelId="{011CFF7F-366A-497D-98F2-2D7213E6A144}">
      <dsp:nvSpPr>
        <dsp:cNvPr id="0" name=""/>
        <dsp:cNvSpPr/>
      </dsp:nvSpPr>
      <dsp:spPr>
        <a:xfrm>
          <a:off x="4109736" y="2765919"/>
          <a:ext cx="2522301" cy="9669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Mitra" pitchFamily="2" charset="-78"/>
            </a:rPr>
            <a:t>دستگاه گلیکولیتیک</a:t>
          </a:r>
          <a:endParaRPr lang="fa-IR" sz="2400" kern="1200" dirty="0">
            <a:cs typeface="B Mitra" pitchFamily="2" charset="-78"/>
          </a:endParaRPr>
        </a:p>
      </dsp:txBody>
      <dsp:txXfrm>
        <a:off x="4109736" y="2765919"/>
        <a:ext cx="2522301" cy="966917"/>
      </dsp:txXfrm>
    </dsp:sp>
    <dsp:sp modelId="{E03E0D21-2100-4286-8657-7003D3CF2399}">
      <dsp:nvSpPr>
        <dsp:cNvPr id="0" name=""/>
        <dsp:cNvSpPr/>
      </dsp:nvSpPr>
      <dsp:spPr>
        <a:xfrm rot="10800000">
          <a:off x="3511133" y="3080167"/>
          <a:ext cx="532092" cy="338421"/>
        </a:xfrm>
        <a:prstGeom prst="leftRightArrow">
          <a:avLst>
            <a:gd name="adj1" fmla="val 60000"/>
            <a:gd name="adj2" fmla="val 5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500" kern="1200"/>
        </a:p>
      </dsp:txBody>
      <dsp:txXfrm rot="10800000">
        <a:off x="3511133" y="3080167"/>
        <a:ext cx="532092" cy="338421"/>
      </dsp:txXfrm>
    </dsp:sp>
    <dsp:sp modelId="{95A85748-273F-41D1-B4EF-A1511925F4D5}">
      <dsp:nvSpPr>
        <dsp:cNvPr id="0" name=""/>
        <dsp:cNvSpPr/>
      </dsp:nvSpPr>
      <dsp:spPr>
        <a:xfrm>
          <a:off x="911761" y="2765919"/>
          <a:ext cx="2532860" cy="9669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Mitra" pitchFamily="2" charset="-78"/>
            </a:rPr>
            <a:t>دستگاه هوازی</a:t>
          </a:r>
          <a:endParaRPr lang="fa-IR" sz="2400" kern="1200" dirty="0">
            <a:cs typeface="B Mitra" pitchFamily="2" charset="-78"/>
          </a:endParaRPr>
        </a:p>
      </dsp:txBody>
      <dsp:txXfrm>
        <a:off x="911761" y="2765919"/>
        <a:ext cx="2532860" cy="966917"/>
      </dsp:txXfrm>
    </dsp:sp>
    <dsp:sp modelId="{4A818FA6-6ABF-4F88-889C-17E2DABE48DF}">
      <dsp:nvSpPr>
        <dsp:cNvPr id="0" name=""/>
        <dsp:cNvSpPr/>
      </dsp:nvSpPr>
      <dsp:spPr>
        <a:xfrm rot="18030774">
          <a:off x="2700530" y="1742444"/>
          <a:ext cx="532092" cy="338421"/>
        </a:xfrm>
        <a:prstGeom prst="leftRightArrow">
          <a:avLst>
            <a:gd name="adj1" fmla="val 60000"/>
            <a:gd name="adj2" fmla="val 5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500" kern="1200"/>
        </a:p>
      </dsp:txBody>
      <dsp:txXfrm rot="18030774">
        <a:off x="2700530" y="1742444"/>
        <a:ext cx="532092" cy="338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a-I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A2FD6EE-E228-4F9E-A4EF-318FEA283EF0}" type="datetimeFigureOut">
              <a:rPr lang="en-US" smtClean="0"/>
              <a:pPr/>
              <a:t>4/28/2012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a-I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D2AC7B-DBFE-4A1F-9B03-71E6575FD926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90600" y="3352800"/>
            <a:ext cx="6858000" cy="2362200"/>
          </a:xfrm>
        </p:spPr>
        <p:txBody>
          <a:bodyPr>
            <a:normAutofit/>
          </a:bodyPr>
          <a:lstStyle/>
          <a:p>
            <a:r>
              <a:rPr lang="fa-IR" sz="2800" dirty="0" smtClean="0">
                <a:solidFill>
                  <a:srgbClr val="0070C0"/>
                </a:solidFill>
                <a:cs typeface="B Kamran Outline" pitchFamily="2" charset="-78"/>
              </a:rPr>
              <a:t>تهیه کننده : رعنا کرمی</a:t>
            </a:r>
            <a:endParaRPr lang="en-US" sz="2800" dirty="0" smtClean="0">
              <a:solidFill>
                <a:srgbClr val="0070C0"/>
              </a:solidFill>
              <a:cs typeface="B Kamran Outline" pitchFamily="2" charset="-78"/>
            </a:endParaRPr>
          </a:p>
          <a:p>
            <a:endParaRPr lang="en-US" sz="2400" dirty="0" smtClean="0">
              <a:solidFill>
                <a:srgbClr val="0070C0"/>
              </a:solidFill>
              <a:cs typeface="B Kamran Outline" pitchFamily="2" charset="-78"/>
            </a:endParaRPr>
          </a:p>
          <a:p>
            <a:r>
              <a:rPr lang="fa-IR" sz="2400" dirty="0" smtClean="0">
                <a:solidFill>
                  <a:srgbClr val="0070C0"/>
                </a:solidFill>
                <a:cs typeface="B Kamran Outline" pitchFamily="2" charset="-78"/>
              </a:rPr>
              <a:t>کمیته آموزش فدراسیون اسکی</a:t>
            </a:r>
          </a:p>
          <a:p>
            <a:r>
              <a:rPr lang="fa-IR" sz="2400" dirty="0" smtClean="0">
                <a:solidFill>
                  <a:srgbClr val="0070C0"/>
                </a:solidFill>
                <a:cs typeface="B Kamran Outline" pitchFamily="2" charset="-78"/>
              </a:rPr>
              <a:t>هیئت اسکی استان تهران </a:t>
            </a:r>
            <a:endParaRPr lang="en-US" sz="2400" dirty="0" smtClean="0">
              <a:solidFill>
                <a:srgbClr val="0070C0"/>
              </a:solidFill>
              <a:cs typeface="B Kamran Outline" pitchFamily="2" charset="-78"/>
            </a:endParaRPr>
          </a:p>
          <a:p>
            <a:r>
              <a:rPr lang="fa-IR" sz="2800" dirty="0" smtClean="0">
                <a:solidFill>
                  <a:srgbClr val="0070C0"/>
                </a:solidFill>
                <a:cs typeface="B Kamran Outline" pitchFamily="2" charset="-78"/>
              </a:rPr>
              <a:t> </a:t>
            </a:r>
          </a:p>
          <a:p>
            <a:endParaRPr lang="fa-IR" sz="2800" dirty="0" smtClean="0">
              <a:solidFill>
                <a:srgbClr val="0070C0"/>
              </a:solidFill>
              <a:cs typeface="B Kamran Outline" pitchFamily="2" charset="-78"/>
            </a:endParaRPr>
          </a:p>
          <a:p>
            <a:endParaRPr lang="fa-IR" sz="2800" dirty="0">
              <a:cs typeface="B Kamran Outline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066800"/>
          </a:xfrm>
        </p:spPr>
        <p:txBody>
          <a:bodyPr/>
          <a:lstStyle/>
          <a:p>
            <a:r>
              <a:rPr lang="fa-IR" sz="4000" dirty="0" smtClean="0">
                <a:solidFill>
                  <a:schemeClr val="bg1"/>
                </a:solidFill>
                <a:cs typeface="B Mitra" pitchFamily="2" charset="-78"/>
              </a:rPr>
              <a:t>فیزیولوژی انسان</a:t>
            </a:r>
            <a:endParaRPr lang="fa-IR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Ran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724400"/>
            <a:ext cx="2038350" cy="1695450"/>
          </a:xfrm>
          <a:prstGeom prst="rect">
            <a:avLst/>
          </a:prstGeom>
          <a:noFill/>
        </p:spPr>
      </p:pic>
      <p:pic>
        <p:nvPicPr>
          <p:cNvPr id="1027" name="Picture 3" descr="C:\Users\Ran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4724400"/>
            <a:ext cx="1689100" cy="164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بر سر اسیدلاکتیک در بدن دقیقاً چه می آید؟</a:t>
            </a:r>
            <a:endParaRPr lang="en-US" sz="2400" b="1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400" dirty="0" smtClean="0">
                <a:cs typeface="B Nazanin" pitchFamily="2" charset="-78"/>
              </a:rPr>
              <a:t>از راه جریان خون ، بخش اعظم اسیدلاکتیک خیلی سریع از عضله برداشته می شود.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به مواد سوختی دستگاه انرژی هوازی تبدیل می شود.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فعالیت ورزشی سبک پس از فعالیت ورزشی شدید- که بازیافت فعال خوانده می شود- حرکت جریان خون را کند نمی کند و بدین ترتیب به دفع  اسید لاکتیک از بدن کمک می کند و این دلیل مهمی است که چرا باید برنامه سرد کردن مناسبی داشت.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 زمانی که شدت فعالیت ورزشی زیاد باشد، بدن اسید لاکتیک را خیلی سریع تر از      آن چه می تواند دفع کند تولید می کند.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نقطه ای را که در آن اسید لاکتیک به یک باره رو به افزایش می گذارد آستانه لاکتات خون یا آستانه بی هوازی می نامند.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 smtClean="0">
                <a:solidFill>
                  <a:srgbClr val="C00000"/>
                </a:solidFill>
                <a:cs typeface="B Mitra" pitchFamily="2" charset="-78"/>
              </a:rPr>
              <a:t>دستگاه انرژی هوازی :</a:t>
            </a:r>
            <a:endParaRPr lang="fa-IR" sz="2800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73752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دستگاه انرژی هوازی از کارآمدترین دستگاه انرژی است که انرژی  مورد نیاز فعالیت های درازمدت را تامین می کند . 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این دستگاه کربوهیدرات و چربی ها را استفاده و در حضور اکسیژن ، گلوکز تولید می کند . گلوکز به نوبۀ خود به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تبدیل می شود . 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ذخایر کربوهیدرات در بدن محدود است و تقریباً 1 تا 2 درصد انرژی مورد نیاز فعالیت های روزانه زندگی را تامین می کند.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تنها دستگاه انرژی هوازی است که چربی را برای تولید انرژی استفاده می کند.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پروتئین در اصل برای رشد ، ترمیم و حفظ بافت استفاده می شود . با این وجود اگر ذخایر گلیکوژن خیلی کم باشد ، پروتئین برای تولید گلوکز استفاده می شود . زمانی که تمرین خیلی سخت و سنگین باشد و بدن استراحت و رژیم غذایی کافی نداشته باشد تا گلوکز را بازیافت کند .</a:t>
            </a:r>
          </a:p>
          <a:p>
            <a:pPr algn="just">
              <a:buFont typeface="Arial" pitchFamily="34" charset="0"/>
              <a:buChar char="•"/>
            </a:pPr>
            <a:endParaRPr lang="fa-IR" sz="2400" dirty="0" smtClean="0">
              <a:cs typeface="B Mitra" pitchFamily="2" charset="-78"/>
            </a:endParaRPr>
          </a:p>
        </p:txBody>
      </p:sp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Mitra" pitchFamily="2" charset="-78"/>
              </a:rPr>
              <a:t>موضوع اصلی فیزیولوژی : </a:t>
            </a:r>
            <a:endParaRPr lang="fa-IR" sz="2400" b="1" dirty="0"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2400" dirty="0" smtClean="0">
              <a:cs typeface="B Mitra" pitchFamily="2" charset="-78"/>
            </a:endParaRPr>
          </a:p>
          <a:p>
            <a:pPr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آناتومی : مطالعه ساختار موجود زنده یا ریخت شناسی است .</a:t>
            </a:r>
            <a:endParaRPr lang="en-US" sz="2400" dirty="0" smtClean="0">
              <a:cs typeface="B Mitra" pitchFamily="2" charset="-78"/>
            </a:endParaRPr>
          </a:p>
          <a:p>
            <a:pPr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 فیزیولوژی : مطالعه کارکرد بدن است . در فیزیولوژی چگونگی کار دستگاهها ، بافتها و سلول های بدن بررسی شده و مشخص می شود چگونه اعمال مختلف یکپارچه می شوند تا نظم محیط داخلی بدن را حفظ کنند .</a:t>
            </a:r>
          </a:p>
          <a:p>
            <a:pPr>
              <a:buNone/>
            </a:pPr>
            <a:endParaRPr lang="fa-IR" sz="2400" dirty="0">
              <a:cs typeface="B Mitra" pitchFamily="2" charset="-78"/>
            </a:endParaRPr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موتور بدن</a:t>
            </a:r>
            <a:endParaRPr lang="en-US" sz="3200" b="1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a-IR" sz="2400" dirty="0" smtClean="0">
                <a:cs typeface="B Nazanin" pitchFamily="2" charset="-78"/>
              </a:rPr>
              <a:t> بدن عضله شگفت انگیزی به نام قلب دارد.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قلب حدود 100 هزار بار در روز یا به طور متوسط 2/5 میلیارد در طول عمر می زند.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 قلب از راه دستگاه گوارش خون که 96000 کیلومتر عروق خونی دارد، خون را به همه بخش های بدن پمپ می کند.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دستگاه قلب و بخش های دیگر بدن را تغذیه، اسید لاکتیک و دی اکسید کربن            ( فرآورده های تولید انرژی در عضله) را دفع، و به کنترل دمای بدن مثل دستگاه گردش خنک کننده موتور خودرو کمک می کند.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دوندگان و شناگران استقامت دستگاه گردش خون بسیار کارآمدی دارند.</a:t>
            </a:r>
          </a:p>
          <a:p>
            <a:pPr algn="just">
              <a:buFont typeface="Courier New" pitchFamily="49" charset="0"/>
              <a:buChar char="o"/>
            </a:pPr>
            <a:r>
              <a:rPr lang="fa-IR" sz="2400" dirty="0" smtClean="0">
                <a:cs typeface="B Nazanin" pitchFamily="2" charset="-78"/>
              </a:rPr>
              <a:t> ضربان قلب دونده ماراتون بین 28 تا 40  ضربه در دقیقه</a:t>
            </a:r>
          </a:p>
          <a:p>
            <a:pPr algn="just">
              <a:buFont typeface="Courier New" pitchFamily="49" charset="0"/>
              <a:buChar char="o"/>
            </a:pPr>
            <a:r>
              <a:rPr lang="fa-IR" sz="2400" dirty="0" smtClean="0">
                <a:cs typeface="B Nazanin" pitchFamily="2" charset="-78"/>
              </a:rPr>
              <a:t>متوسط ضربان قلب استراحتی فرد بالغ بین 70 تا 80 ضربه در دقیقه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ورزشکاران استقامتی نسبت به افراد معمولی، بیش از 2 برابر خون را در هر ضربه پمپ می کنند و مقدار اکسیژنی که به خون آن  ها وارد می شود، تا 4 برابر بیشتر باشد.</a:t>
            </a:r>
          </a:p>
          <a:p>
            <a:pPr algn="just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just"/>
            <a:endParaRPr lang="en-US" sz="24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Mitra" pitchFamily="2" charset="-78"/>
              </a:rPr>
              <a:t>انرژی و آمادگی انرژی : </a:t>
            </a:r>
            <a:endParaRPr lang="fa-IR" sz="2400" b="1" dirty="0"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بدن پیوسته به انرژی نیاز دارد تا حرکت عضلات و تداوم دستگاههای زندگی را میسر کند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انرژی به معنای ظرفیت انجام کار است ، از غذاها به دست می آید . 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غذاها در سلول های بدن از راه فرآیند شیمیایی پیچیده ای که متابولیسم نام دارد ، به مواد سوختی تبدیل می شود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میزان متابولیک : مقدار انرژیی که در یک دورۀ زمانی استفاده می شود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زنان ومردان متوسطی که فعال نیستند 2000 و 2500 کالری استفاده می کنند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ورزشکارانی که درگیر تمرین های شدیدند ، بیش از 4000 تا 4500 کالری مصرف می کنند که بیش از 90% آن صرف عضلات هنگام فعالیت های ورزشی می شود . 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آمادگی انرژی : توانایی دستگاههای انرژی بی هوازی و هوازی در استفاده از انرژی ذخیره بدن</a:t>
            </a:r>
            <a:endParaRPr lang="en-US" sz="2400" dirty="0" smtClean="0">
              <a:cs typeface="B Mitra" pitchFamily="2" charset="-78"/>
            </a:endParaRP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با افزایش آمادگی ، بدن بهتر می تواند انرژی ذخیره به شکل کربوهیدرات ها و چربی را به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تبدیل کند و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موجود در سلول ها را به گونۀ موثرتری برای تولید انرژی استفاده کند . </a:t>
            </a:r>
            <a:endParaRPr lang="fa-IR" sz="2400" dirty="0">
              <a:cs typeface="B Mitra" pitchFamily="2" charset="-78"/>
            </a:endParaRPr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 smtClean="0">
                <a:solidFill>
                  <a:srgbClr val="FF0000"/>
                </a:solidFill>
                <a:cs typeface="B Mitra" pitchFamily="2" charset="-78"/>
              </a:rPr>
              <a:t>فیزیولوژی دستگاههای انرژی :</a:t>
            </a:r>
            <a:endParaRPr lang="fa-IR" sz="2800" dirty="0"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73752"/>
          </a:xfrm>
        </p:spPr>
        <p:txBody>
          <a:bodyPr>
            <a:normAutofit/>
          </a:bodyPr>
          <a:lstStyle/>
          <a:p>
            <a:pPr algn="just"/>
            <a:r>
              <a:rPr lang="fa-IR" sz="2400" dirty="0" smtClean="0">
                <a:cs typeface="B Mitra" pitchFamily="2" charset="-78"/>
              </a:rPr>
              <a:t>بدن ما دو دستگاه دارد : دستگاه انرژی هوازی و بی هوازی که از راه آنها انرژی عضلات را تامین می کند . </a:t>
            </a:r>
          </a:p>
          <a:p>
            <a:pPr algn="just"/>
            <a:r>
              <a:rPr lang="fa-IR" sz="2400" dirty="0" smtClean="0">
                <a:cs typeface="B Mitra" pitchFamily="2" charset="-78"/>
              </a:rPr>
              <a:t>زمانی که فرد شروع به ورزش می کند یا با شدت زیاد فعالیت ورزشی می کند ، بدن دستگاه     بی هوازی ( بدون اکسیژن ) را استفاده می کند ، اما سوختی که این دستگاه تامین می کند خیلی ناچیز است . </a:t>
            </a:r>
          </a:p>
          <a:p>
            <a:pPr algn="just"/>
            <a:r>
              <a:rPr lang="fa-IR" sz="2400" dirty="0" smtClean="0">
                <a:cs typeface="B Mitra" pitchFamily="2" charset="-78"/>
              </a:rPr>
              <a:t>زمانی که بدن فرد به انرژی بیشتر و انرژی پیوسته نیاز پیدا می کند ، دستگاه هوازی                 ( با اکسیژن) بلافاصله وارد عمل می شود ، اما 2 دقیقه ای طول می کشد تا قلب و ریه ها اکسیژن و مواد سوختی را به عضلات بیاورند .</a:t>
            </a:r>
          </a:p>
          <a:p>
            <a:pPr algn="just"/>
            <a:r>
              <a:rPr lang="fa-IR" sz="2400" dirty="0" smtClean="0">
                <a:cs typeface="B Mitra" pitchFamily="2" charset="-78"/>
              </a:rPr>
              <a:t>زمانی که دستگاه هوازی درگیر کار شود و مادامی که انرژی مورد نیاز خیلی زیاد نباشد ، دستگاه هوازی منبع اصلی انرژی به شمارمی رود .</a:t>
            </a:r>
          </a:p>
          <a:p>
            <a:pPr algn="just"/>
            <a:r>
              <a:rPr lang="fa-IR" sz="2400" dirty="0" smtClean="0">
                <a:cs typeface="B Mitra" pitchFamily="2" charset="-78"/>
              </a:rPr>
              <a:t>اگر بدن به توان فوق العاده ای نیاز داشته باشد ، دستگاه بی هوازی به کار می افتد تا انرژی بیشتری را تامین کند ، ولی این دستگاه نمی تواند برای مدتی طویل به کار خود ادامه دهد . </a:t>
            </a:r>
          </a:p>
          <a:p>
            <a:pPr algn="just">
              <a:buNone/>
            </a:pPr>
            <a:endParaRPr lang="fa-IR" sz="2400" dirty="0">
              <a:cs typeface="B Mitra" pitchFamily="2" charset="-78"/>
            </a:endParaRPr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28600" y="2743200"/>
            <a:ext cx="8610600" cy="3429000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>
                <a:cs typeface="B Mitra" pitchFamily="2" charset="-78"/>
              </a:rPr>
              <a:t>دستگاه های تولید انرژی در بدن انسان :</a:t>
            </a:r>
            <a:br>
              <a:rPr lang="fa-IR" sz="3600" dirty="0" smtClean="0">
                <a:cs typeface="B Mitra" pitchFamily="2" charset="-78"/>
              </a:rPr>
            </a:br>
            <a:endParaRPr lang="fa-IR" sz="3600" dirty="0">
              <a:cs typeface="B Mitra" pitchFamily="2" charset="-78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609600" y="2514600"/>
          <a:ext cx="75438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7526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600" dirty="0" smtClean="0">
                <a:solidFill>
                  <a:srgbClr val="C00000"/>
                </a:solidFill>
                <a:cs typeface="B Mitra" pitchFamily="2" charset="-78"/>
              </a:rPr>
              <a:t>دستگاه</a:t>
            </a:r>
            <a:r>
              <a:rPr lang="fa-IR" sz="3600" dirty="0" smtClean="0">
                <a:solidFill>
                  <a:schemeClr val="bg1"/>
                </a:solidFill>
                <a:cs typeface="B Mitra" pitchFamily="2" charset="-78"/>
              </a:rPr>
              <a:t> </a:t>
            </a:r>
            <a:r>
              <a:rPr lang="en-US" sz="2800" dirty="0" smtClean="0">
                <a:solidFill>
                  <a:srgbClr val="C00000"/>
                </a:solidFill>
                <a:cs typeface="B Mitra" pitchFamily="2" charset="-78"/>
              </a:rPr>
              <a:t>ATP-PCR</a:t>
            </a:r>
            <a:r>
              <a:rPr lang="fa-IR" sz="3600" dirty="0" smtClean="0">
                <a:solidFill>
                  <a:schemeClr val="bg1"/>
                </a:solidFill>
                <a:cs typeface="B Mitra" pitchFamily="2" charset="-78"/>
              </a:rPr>
              <a:t> </a:t>
            </a:r>
            <a:r>
              <a:rPr lang="fa-IR" sz="3600" dirty="0" smtClean="0">
                <a:solidFill>
                  <a:srgbClr val="C00000"/>
                </a:solidFill>
                <a:cs typeface="B Mitra" pitchFamily="2" charset="-78"/>
              </a:rPr>
              <a:t>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10235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fa-IR" sz="2400" dirty="0" smtClean="0">
                <a:cs typeface="B Mitra" pitchFamily="2" charset="-78"/>
              </a:rPr>
              <a:t>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(آدنوزین تری فسفات ) تنها سوخت سلولی است که برای انقباض عضلانی، ساخته شدن بافت های جدید ، و انتقال املاح معدنی و مواد زاید در بدن استفاده می شود .</a:t>
            </a:r>
          </a:p>
          <a:p>
            <a:pPr algn="just"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/>
            <a:r>
              <a:rPr lang="fa-IR" sz="2400" dirty="0" smtClean="0">
                <a:cs typeface="B Mitra" pitchFamily="2" charset="-78"/>
              </a:rPr>
              <a:t>زمانی که بدن به فوران فوری انرژی در فعالیت های توانی یا سرعتی نیاز دارد ،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ذخیره در سلول ها را استفاده می کند .</a:t>
            </a:r>
          </a:p>
          <a:p>
            <a:pPr algn="just">
              <a:buNone/>
            </a:pPr>
            <a:endParaRPr lang="en-US" sz="2400" dirty="0" smtClean="0">
              <a:cs typeface="B Mitra" pitchFamily="2" charset="-78"/>
            </a:endParaRPr>
          </a:p>
          <a:p>
            <a:pPr algn="just"/>
            <a:r>
              <a:rPr lang="fa-IR" sz="2400" dirty="0" smtClean="0">
                <a:cs typeface="B Mitra" pitchFamily="2" charset="-78"/>
              </a:rPr>
              <a:t>سریع ترین دستگاه انرژی است .</a:t>
            </a:r>
          </a:p>
          <a:p>
            <a:pPr algn="just"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/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به همراه فسفوکراتین (</a:t>
            </a:r>
            <a:r>
              <a:rPr lang="en-US" sz="2400" dirty="0" err="1" smtClean="0">
                <a:cs typeface="B Mitra" pitchFamily="2" charset="-78"/>
              </a:rPr>
              <a:t>Pcr</a:t>
            </a:r>
            <a:r>
              <a:rPr lang="en-US" sz="2400" dirty="0" smtClean="0">
                <a:cs typeface="B Mitra" pitchFamily="2" charset="-78"/>
              </a:rPr>
              <a:t> </a:t>
            </a:r>
            <a:r>
              <a:rPr lang="fa-IR" sz="2400" dirty="0" smtClean="0">
                <a:cs typeface="B Mitra" pitchFamily="2" charset="-78"/>
              </a:rPr>
              <a:t> ) ترکیب پیچیده ای را برای تولید انرژی به وجود می آورد .</a:t>
            </a:r>
          </a:p>
          <a:p>
            <a:pPr algn="just"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/>
            <a:r>
              <a:rPr lang="fa-IR" sz="2400" dirty="0" smtClean="0">
                <a:cs typeface="B Mitra" pitchFamily="2" charset="-78"/>
              </a:rPr>
              <a:t>سلول های بدن  فقط می تواند تقریباً 80 تا 100 گرم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ذخیره کنند که تنها سوخت  1 دقیقه راه رفتن یا دوی سرعتی 5 تا 6 ثانیه ای را تامین می کند . </a:t>
            </a:r>
          </a:p>
          <a:p>
            <a:pPr algn="just"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/>
            <a:r>
              <a:rPr lang="fa-IR" sz="2400" dirty="0" smtClean="0">
                <a:cs typeface="B Mitra" pitchFamily="2" charset="-78"/>
              </a:rPr>
              <a:t>با تخلیه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و </a:t>
            </a:r>
            <a:r>
              <a:rPr lang="en-US" sz="2400" dirty="0" err="1" smtClean="0">
                <a:cs typeface="B Mitra" pitchFamily="2" charset="-78"/>
              </a:rPr>
              <a:t>PCr</a:t>
            </a:r>
            <a:r>
              <a:rPr lang="fa-IR" sz="2400" dirty="0" smtClean="0">
                <a:cs typeface="B Mitra" pitchFamily="2" charset="-78"/>
              </a:rPr>
              <a:t>، اسید لاکتیک در سلول ها انباشته می شود که نشانۀ فعال شدن دستگاه هم گروه آن یعنی دستگاه گلیکولیز بی هوازی است . </a:t>
            </a:r>
          </a:p>
          <a:p>
            <a:pPr algn="just"/>
            <a:endParaRPr lang="fa-IR" sz="2400" dirty="0" smtClean="0">
              <a:cs typeface="B Mitra" pitchFamily="2" charset="-78"/>
            </a:endParaRPr>
          </a:p>
          <a:p>
            <a:pPr algn="just"/>
            <a:endParaRPr lang="fa-IR" sz="2400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 smtClean="0">
                <a:solidFill>
                  <a:srgbClr val="C00000"/>
                </a:solidFill>
                <a:cs typeface="B Mitra" pitchFamily="2" charset="-78"/>
              </a:rPr>
              <a:t>دستگاه گلیکولیز بی هوازی :</a:t>
            </a:r>
            <a:endParaRPr lang="fa-IR" sz="2800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371600"/>
            <a:ext cx="8503920" cy="5257800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به محض تخلیۀ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و نیاز بدن به انرژی بیشتر ، دستگاه گلیکولیز بی هوازی به کار می افتد تا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مورد نیاز را تامین کند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این عمل با استفاده از سوخت کربوهیدرات انجام می شود که در کبد و عضلات یا به شکل گلیکوژن یا به شکل گلوکز در خون ذخیره است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گلیکوژن گروهی از مولکول های گلوکزی است که به یکدیگر ملحق شده اند . 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روند شیمیایی تجزیۀ گلیکوژن به گلوکز را گلیکولیز می نامند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گلیکولیز بی هوازی به معنای تجزیۀ گلیکوژن به گلوکز بدون حضور اکسیژن 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گلیکولیز بی هوازی منبع چندان کارآمدی نیست : تنها 2 مولکول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تولید می کند ، در حالیکه گلیکولیز هوازی 38 مولکول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تولید می کند . 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زمانی که فرد در فعالیت ورزشی شدید شرکت می کند ، دستگاه گلیکولیز بی هوازی انرژی را تنها برای تقریباً 60 تا 80 ثانیه تامین می کند . اما این تامین مواد سوختی کربوهیدراتی به شکل گلوکز و گلیکوژن نیست که تولید انرژی را محدود می کند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در دستگاه گلیکولیز بی هوازی ، اسید لاکتیک انباشته می شود . </a:t>
            </a:r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 smtClean="0">
                <a:solidFill>
                  <a:srgbClr val="C00000"/>
                </a:solidFill>
                <a:cs typeface="B Mitra" pitchFamily="2" charset="-78"/>
              </a:rPr>
              <a:t>اسید لاکتیک :</a:t>
            </a:r>
            <a:endParaRPr lang="fa-IR" sz="2800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با افزایش اسیدلاکتیک تولیدی ، تولید </a:t>
            </a:r>
            <a:r>
              <a:rPr lang="en-US" sz="2400" dirty="0" smtClean="0">
                <a:cs typeface="B Mitra" pitchFamily="2" charset="-78"/>
              </a:rPr>
              <a:t>ATP</a:t>
            </a:r>
            <a:r>
              <a:rPr lang="fa-IR" sz="2400" dirty="0" smtClean="0">
                <a:cs typeface="B Mitra" pitchFamily="2" charset="-78"/>
              </a:rPr>
              <a:t> به تاخیر می افتد ، نیروی تولیدی عضلات مختل می شود و هماهنگی از بین می رود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معنای واقعی کلمه درد است که باعث احساس سوختگی در عضلات می شود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اسید لاکتیک ضمناً منبع خستگی جسمی وذهنی و هردو است ، اما منبع درد عضله در بعد از فعالیت ورزشی نیست.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ورزشکاران با تمرین دستگاه انرژی هوازی می توانند تولید اسید لاکتیک را به تاخیر اندازند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با تمرین دستگاه گلیکولیز بی هوازی می توانند اسیدلاکتیک را از عضلات به سرعت خارج کنند و به جریان خون بریزند . </a:t>
            </a:r>
            <a:endParaRPr lang="en-US" sz="2400" dirty="0" smtClean="0">
              <a:cs typeface="B Mitra" pitchFamily="2" charset="-78"/>
            </a:endParaRPr>
          </a:p>
          <a:p>
            <a:pPr algn="just"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فعالیت ورزشی سبک پس از فعالیت ورزشی شدید ، حرکت جریان خون را کند نمی کند و بدین ترتیب به دفع اسیدلاکتیک ازبدن کمک می کند . و این دلیل مهمی است برای داشتن برنامۀ سرد کردن مناسب .</a:t>
            </a:r>
          </a:p>
          <a:p>
            <a:pPr algn="just">
              <a:buFont typeface="Wingdings" pitchFamily="2" charset="2"/>
              <a:buChar char="§"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Font typeface="Wingdings" pitchFamily="2" charset="2"/>
              <a:buChar char="§"/>
            </a:pPr>
            <a:endParaRPr lang="fa-IR" sz="2400" dirty="0">
              <a:cs typeface="B Mitra" pitchFamily="2" charset="-78"/>
            </a:endParaRPr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520</TotalTime>
  <Words>1372</Words>
  <Application>Microsoft Office PowerPoint</Application>
  <PresentationFormat>On-screen Show (4:3)</PresentationFormat>
  <Paragraphs>79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Civic</vt:lpstr>
      <vt:lpstr>فیزیولوژی انسان</vt:lpstr>
      <vt:lpstr>موضوع اصلی فیزیولوژی : </vt:lpstr>
      <vt:lpstr>موتور بدن</vt:lpstr>
      <vt:lpstr>انرژی و آمادگی انرژی : </vt:lpstr>
      <vt:lpstr>فیزیولوژی دستگاههای انرژی :</vt:lpstr>
      <vt:lpstr>دستگاه های تولید انرژی در بدن انسان : </vt:lpstr>
      <vt:lpstr>دستگاه ATP-PCR :</vt:lpstr>
      <vt:lpstr>دستگاه گلیکولیز بی هوازی :</vt:lpstr>
      <vt:lpstr>اسید لاکتیک :</vt:lpstr>
      <vt:lpstr>بر سر اسیدلاکتیک در بدن دقیقاً چه می آید؟</vt:lpstr>
      <vt:lpstr>دستگاه انرژی هوازی :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فیزیولوژی ورزشی</dc:title>
  <dc:creator>Rana</dc:creator>
  <cp:lastModifiedBy>User</cp:lastModifiedBy>
  <cp:revision>61</cp:revision>
  <dcterms:created xsi:type="dcterms:W3CDTF">2010-04-09T14:17:44Z</dcterms:created>
  <dcterms:modified xsi:type="dcterms:W3CDTF">2012-04-28T12:31:26Z</dcterms:modified>
</cp:coreProperties>
</file>