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890D690-393F-45AE-8121-09FC7414FD7F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fa-IR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0AA1BFE-0338-452C-A46D-8CE4663326F0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0D690-393F-45AE-8121-09FC7414FD7F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1BFE-0338-452C-A46D-8CE4663326F0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0D690-393F-45AE-8121-09FC7414FD7F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1BFE-0338-452C-A46D-8CE4663326F0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890D690-393F-45AE-8121-09FC7414FD7F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0AA1BFE-0338-452C-A46D-8CE4663326F0}" type="slidenum">
              <a:rPr lang="fa-IR" smtClean="0"/>
              <a:t>‹#›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890D690-393F-45AE-8121-09FC7414FD7F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fa-I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0AA1BFE-0338-452C-A46D-8CE4663326F0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0D690-393F-45AE-8121-09FC7414FD7F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1BFE-0338-452C-A46D-8CE4663326F0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0D690-393F-45AE-8121-09FC7414FD7F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1BFE-0338-452C-A46D-8CE4663326F0}" type="slidenum">
              <a:rPr lang="fa-IR" smtClean="0"/>
              <a:t>‹#›</a:t>
            </a:fld>
            <a:endParaRPr lang="fa-I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890D690-393F-45AE-8121-09FC7414FD7F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0AA1BFE-0338-452C-A46D-8CE4663326F0}" type="slidenum">
              <a:rPr lang="fa-IR" smtClean="0"/>
              <a:t>‹#›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0D690-393F-45AE-8121-09FC7414FD7F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A1BFE-0338-452C-A46D-8CE4663326F0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890D690-393F-45AE-8121-09FC7414FD7F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0AA1BFE-0338-452C-A46D-8CE4663326F0}" type="slidenum">
              <a:rPr lang="fa-IR" smtClean="0"/>
              <a:t>‹#›</a:t>
            </a:fld>
            <a:endParaRPr lang="fa-IR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890D690-393F-45AE-8121-09FC7414FD7F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0AA1BFE-0338-452C-A46D-8CE4663326F0}" type="slidenum">
              <a:rPr lang="fa-IR" smtClean="0"/>
              <a:t>‹#›</a:t>
            </a:fld>
            <a:endParaRPr lang="fa-I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890D690-393F-45AE-8121-09FC7414FD7F}" type="datetimeFigureOut">
              <a:rPr lang="fa-IR" smtClean="0"/>
              <a:t>1431/07/20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0AA1BFE-0338-452C-A46D-8CE4663326F0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r" rtl="1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685800"/>
            <a:ext cx="6172200" cy="1371600"/>
          </a:xfrm>
        </p:spPr>
        <p:txBody>
          <a:bodyPr>
            <a:normAutofit/>
          </a:bodyPr>
          <a:lstStyle/>
          <a:p>
            <a:pPr algn="ctr"/>
            <a:r>
              <a:rPr lang="fa-IR" sz="2800" dirty="0" smtClean="0">
                <a:cs typeface="B Mitra" pitchFamily="2" charset="-78"/>
              </a:rPr>
              <a:t>رشد و تکامل حرکتی</a:t>
            </a:r>
            <a:endParaRPr lang="fa-IR" sz="2800" dirty="0">
              <a:cs typeface="B Mitra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2895600"/>
            <a:ext cx="6172200" cy="3479322"/>
          </a:xfrm>
        </p:spPr>
        <p:txBody>
          <a:bodyPr>
            <a:normAutofit/>
          </a:bodyPr>
          <a:lstStyle/>
          <a:p>
            <a:pPr algn="ctr"/>
            <a:endParaRPr lang="fa-IR" sz="2400" dirty="0" smtClean="0">
              <a:solidFill>
                <a:schemeClr val="tx1"/>
              </a:solidFill>
              <a:cs typeface="B Mitra" pitchFamily="2" charset="-78"/>
            </a:endParaRPr>
          </a:p>
          <a:p>
            <a:pPr algn="ctr"/>
            <a:endParaRPr lang="en-US" sz="2400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ctr"/>
            <a:r>
              <a:rPr lang="fa-IR" sz="2400" dirty="0" smtClean="0">
                <a:solidFill>
                  <a:schemeClr val="tx1"/>
                </a:solidFill>
                <a:cs typeface="B Nazanin" pitchFamily="2" charset="-78"/>
              </a:rPr>
              <a:t>کمیته آموزش فدراسیون اسکی</a:t>
            </a:r>
          </a:p>
          <a:p>
            <a:pPr algn="ctr"/>
            <a:r>
              <a:rPr lang="fa-IR" sz="2400" dirty="0" smtClean="0">
                <a:solidFill>
                  <a:schemeClr val="tx1"/>
                </a:solidFill>
                <a:cs typeface="B Nazanin" pitchFamily="2" charset="-78"/>
              </a:rPr>
              <a:t>هیئت اسکی استان تهران </a:t>
            </a:r>
          </a:p>
          <a:p>
            <a:pPr algn="ctr"/>
            <a:endParaRPr lang="fr-CA" sz="2400" dirty="0" smtClean="0">
              <a:solidFill>
                <a:schemeClr val="bg1"/>
              </a:solidFill>
            </a:endParaRPr>
          </a:p>
          <a:p>
            <a:pPr algn="ctr"/>
            <a:endParaRPr lang="fa-IR" sz="2400" dirty="0"/>
          </a:p>
        </p:txBody>
      </p:sp>
      <p:pic>
        <p:nvPicPr>
          <p:cNvPr id="4" name="Picture 2" descr="C:\Users\Rana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5000" cy="1600200"/>
          </a:xfrm>
          <a:prstGeom prst="rect">
            <a:avLst/>
          </a:prstGeom>
          <a:noFill/>
        </p:spPr>
      </p:pic>
      <p:pic>
        <p:nvPicPr>
          <p:cNvPr id="5" name="Picture 3" descr="C:\Users\Rana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5257800"/>
            <a:ext cx="19812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>
            <a:normAutofit/>
          </a:bodyPr>
          <a:lstStyle/>
          <a:p>
            <a:pPr algn="ctr"/>
            <a:r>
              <a:rPr lang="fa-IR" sz="2800" dirty="0" smtClean="0">
                <a:cs typeface="B Mitra" pitchFamily="2" charset="-78"/>
              </a:rPr>
              <a:t>تغییر بازی ها / فعالیت  ها : </a:t>
            </a:r>
            <a:endParaRPr lang="fa-IR" sz="28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7467600" cy="5407152"/>
          </a:xfrm>
        </p:spPr>
        <p:txBody>
          <a:bodyPr/>
          <a:lstStyle/>
          <a:p>
            <a:pPr algn="just"/>
            <a:r>
              <a:rPr lang="fa-IR" dirty="0" smtClean="0">
                <a:cs typeface="B Mitra" pitchFamily="2" charset="-78"/>
              </a:rPr>
              <a:t>به جای بازی های تغییر یافته ، آنها را به صورت کامل انجام دهید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بر تخصص گرایی پست های ورزشی و مسابقات تاکید کنید .</a:t>
            </a:r>
          </a:p>
          <a:p>
            <a:pPr algn="just">
              <a:buNone/>
            </a:pPr>
            <a:r>
              <a:rPr lang="fa-IR" dirty="0" smtClean="0">
                <a:cs typeface="B Mitra" pitchFamily="2" charset="-78"/>
              </a:rPr>
              <a:t> </a:t>
            </a:r>
            <a:r>
              <a:rPr lang="fa-IR" dirty="0" smtClean="0">
                <a:cs typeface="B Mitra" pitchFamily="2" charset="-78"/>
              </a:rPr>
              <a:t>                                      </a:t>
            </a:r>
            <a:r>
              <a:rPr lang="fa-IR" dirty="0" smtClean="0">
                <a:solidFill>
                  <a:schemeClr val="tx2"/>
                </a:solidFill>
                <a:cs typeface="B Mitra" pitchFamily="2" charset="-78"/>
              </a:rPr>
              <a:t>سطح رقابت : 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در رقابت های دشوار و سطح بالا شرکت کنید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از مسابقات دوره ای و دیدارهای نهایی استفاده کنید .</a:t>
            </a:r>
            <a:endParaRPr lang="fa-IR" dirty="0" smtClean="0">
              <a:cs typeface="B Mitra" pitchFamily="2" charset="-78"/>
            </a:endParaRPr>
          </a:p>
          <a:p>
            <a:pPr algn="just">
              <a:buNone/>
            </a:pPr>
            <a:r>
              <a:rPr lang="fa-IR" dirty="0" smtClean="0">
                <a:cs typeface="B Mitra" pitchFamily="2" charset="-78"/>
              </a:rPr>
              <a:t>                                 </a:t>
            </a:r>
            <a:r>
              <a:rPr lang="fa-IR" sz="2800" dirty="0" smtClean="0">
                <a:solidFill>
                  <a:schemeClr val="tx2"/>
                </a:solidFill>
                <a:cs typeface="B Mitra" pitchFamily="2" charset="-78"/>
              </a:rPr>
              <a:t>فعالیت های دیگر :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به پرورش مهارتهای غیرورزشی و قابل اجرا در تمام عمر ادامه دهید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به شرکت در ورزش های قابل اجرا در تمام طول عمر که مکمل ورزش اصلی هستند ادامه دهید .</a:t>
            </a:r>
          </a:p>
          <a:p>
            <a:pPr algn="just"/>
            <a:r>
              <a:rPr lang="fa-IR" smtClean="0">
                <a:cs typeface="B Mitra" pitchFamily="2" charset="-78"/>
              </a:rPr>
              <a:t>اصلاح عادات غذایی سالم را ادامه دهید . </a:t>
            </a:r>
            <a:endParaRPr lang="fa-IR" dirty="0" smtClean="0"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>
            <a:normAutofit/>
          </a:bodyPr>
          <a:lstStyle/>
          <a:p>
            <a:pPr algn="just"/>
            <a:r>
              <a:rPr lang="fa-IR" sz="2800" dirty="0" smtClean="0">
                <a:cs typeface="B Mitra" pitchFamily="2" charset="-78"/>
              </a:rPr>
              <a:t>مقدمه :</a:t>
            </a:r>
            <a:endParaRPr lang="fa-IR" sz="28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7467600" cy="5330952"/>
          </a:xfrm>
        </p:spPr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fa-IR" dirty="0" smtClean="0">
                <a:cs typeface="B Mitra" pitchFamily="2" charset="-78"/>
              </a:rPr>
              <a:t>رشد و تکامل انسان به دو بخش اصلی تقسیم می شود :</a:t>
            </a:r>
          </a:p>
          <a:p>
            <a:pPr algn="just">
              <a:buNone/>
            </a:pPr>
            <a:endParaRPr lang="fa-IR" dirty="0" smtClean="0">
              <a:cs typeface="B Mitra" pitchFamily="2" charset="-78"/>
            </a:endParaRPr>
          </a:p>
          <a:p>
            <a:pPr algn="just">
              <a:buFont typeface="Arial" pitchFamily="34" charset="0"/>
              <a:buChar char="•"/>
            </a:pPr>
            <a:r>
              <a:rPr lang="fa-IR" dirty="0" smtClean="0">
                <a:cs typeface="B Mitra" pitchFamily="2" charset="-78"/>
              </a:rPr>
              <a:t>قبل از تولد ( که حدود 270 تا 280 روز می باشد و محل آن در جنین است )</a:t>
            </a:r>
          </a:p>
          <a:p>
            <a:pPr algn="just">
              <a:buFont typeface="Arial" pitchFamily="34" charset="0"/>
              <a:buChar char="•"/>
            </a:pPr>
            <a:r>
              <a:rPr lang="fa-IR" dirty="0" smtClean="0">
                <a:cs typeface="B Mitra" pitchFamily="2" charset="-78"/>
              </a:rPr>
              <a:t>بعد از تولد ( که به سه بخش نوزادی ، کودکی ، جوانی تقسیم می شود 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6362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381000"/>
            <a:ext cx="7467600" cy="6092952"/>
          </a:xfrm>
        </p:spPr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پیشنهادهای کلی برای مربیان که با بازیکنان در سنین 6 تا 11 سال سروکار دارند : </a:t>
            </a:r>
          </a:p>
          <a:p>
            <a:pPr algn="just">
              <a:buNone/>
            </a:pPr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                          ( مرحله – مشارکتی – آموزشی </a:t>
            </a:r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)</a:t>
            </a:r>
          </a:p>
          <a:p>
            <a:pPr algn="just">
              <a:buNone/>
            </a:pPr>
            <a:endParaRPr lang="fa-IR" dirty="0" smtClean="0">
              <a:solidFill>
                <a:schemeClr val="tx2">
                  <a:lumMod val="75000"/>
                </a:schemeClr>
              </a:solidFill>
              <a:cs typeface="B Mitra" pitchFamily="2" charset="-78"/>
            </a:endParaRPr>
          </a:p>
          <a:p>
            <a:pPr algn="just">
              <a:buClr>
                <a:schemeClr val="tx1"/>
              </a:buClr>
              <a:buFont typeface="Courier New" pitchFamily="49" charset="0"/>
              <a:buChar char="o"/>
            </a:pPr>
            <a:r>
              <a:rPr lang="fa-IR" dirty="0" smtClean="0">
                <a:cs typeface="B Mitra" pitchFamily="2" charset="-78"/>
              </a:rPr>
              <a:t>مهارت ها :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dirty="0" smtClean="0">
                <a:cs typeface="B Mitra" pitchFamily="2" charset="-78"/>
              </a:rPr>
              <a:t>آسان باشند نه پیچیده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dirty="0" smtClean="0">
                <a:cs typeface="B Mitra" pitchFamily="2" charset="-78"/>
              </a:rPr>
              <a:t>مهارتهای حرکتی عضلات بزرگ باشند نه عضلات کوچک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dirty="0" smtClean="0">
                <a:cs typeface="B Mitra" pitchFamily="2" charset="-78"/>
              </a:rPr>
              <a:t>برای افراد در حال رشد مضر نباشند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dirty="0" smtClean="0">
                <a:cs typeface="B Mitra" pitchFamily="2" charset="-78"/>
              </a:rPr>
              <a:t>فعالیت  هایی را که باعث تقویت دستگاه هوازی می شود ، به آن ها ارائه دهید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dirty="0" smtClean="0">
                <a:cs typeface="B Mitra" pitchFamily="2" charset="-78"/>
              </a:rPr>
              <a:t>فعالیت هایی را که باعث انعطاف پذیری بدن می شود به آن آموزش دهید </a:t>
            </a:r>
            <a:r>
              <a:rPr lang="fa-IR" dirty="0" smtClean="0">
                <a:cs typeface="B Mitra" pitchFamily="2" charset="-78"/>
              </a:rPr>
              <a:t>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dirty="0" smtClean="0">
                <a:cs typeface="B Mitra" pitchFamily="2" charset="-78"/>
              </a:rPr>
              <a:t>بر شناخت رشد جسمانی و الگوهای حرکتی تاکید کنید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dirty="0" smtClean="0">
                <a:cs typeface="B Mitra" pitchFamily="2" charset="-78"/>
              </a:rPr>
              <a:t>به آنها روش های استراحت و آرامش بخشیدن به جسم و ذهن را آموزش دهید .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r>
              <a:rPr lang="fa-IR" dirty="0" smtClean="0">
                <a:cs typeface="B Mitra" pitchFamily="2" charset="-78"/>
              </a:rPr>
              <a:t>بر توسعه موارد زیر تاکید کنید : اعتماد به نفس ، عزت نفس و احترام به خود ، ارتباط متقابل و همکاری با افراد گروه ، تفریح ، در نظر داشتن برد و باخت </a:t>
            </a:r>
          </a:p>
          <a:p>
            <a:pPr algn="just">
              <a:buClr>
                <a:schemeClr val="tx1"/>
              </a:buClr>
              <a:buFont typeface="Arial" pitchFamily="34" charset="0"/>
              <a:buChar char="•"/>
            </a:pPr>
            <a:endParaRPr lang="fa-IR" dirty="0" smtClean="0">
              <a:cs typeface="B Mitra" pitchFamily="2" charset="-78"/>
            </a:endParaRPr>
          </a:p>
          <a:p>
            <a:endParaRPr lang="fa-I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>
            <a:normAutofit/>
          </a:bodyPr>
          <a:lstStyle/>
          <a:p>
            <a:pPr algn="ctr"/>
            <a:r>
              <a:rPr lang="fa-IR" sz="2800" dirty="0" smtClean="0">
                <a:cs typeface="B Mitra" pitchFamily="2" charset="-78"/>
              </a:rPr>
              <a:t>راهبردها / تاکتیک ها : </a:t>
            </a:r>
            <a:endParaRPr lang="fa-IR" sz="28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762000"/>
            <a:ext cx="7467600" cy="5711952"/>
          </a:xfrm>
        </p:spPr>
        <p:txBody>
          <a:bodyPr/>
          <a:lstStyle/>
          <a:p>
            <a:pPr algn="just"/>
            <a:r>
              <a:rPr lang="fa-IR" dirty="0" smtClean="0">
                <a:cs typeface="B Mitra" pitchFamily="2" charset="-78"/>
              </a:rPr>
              <a:t>استراتژی های ساده ای را به کار گیرید که باعث تشویق بازیکنان به شرکت در فعالیت و تمرین مهارت های آنان می شوند . 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بر مهارتهای یادگیری تاکید کنید نه بر یادگیری راهبردها</a:t>
            </a:r>
          </a:p>
          <a:p>
            <a:pPr algn="just">
              <a:buNone/>
            </a:pPr>
            <a:r>
              <a:rPr lang="fa-IR" dirty="0" smtClean="0">
                <a:cs typeface="B Mitra" pitchFamily="2" charset="-78"/>
              </a:rPr>
              <a:t> </a:t>
            </a:r>
            <a:r>
              <a:rPr lang="fa-IR" dirty="0" smtClean="0">
                <a:cs typeface="B Mitra" pitchFamily="2" charset="-78"/>
              </a:rPr>
              <a:t>                               </a:t>
            </a:r>
            <a:r>
              <a:rPr lang="fa-IR" sz="2800" dirty="0" smtClean="0">
                <a:solidFill>
                  <a:schemeClr val="tx2"/>
                </a:solidFill>
                <a:cs typeface="B Mitra" pitchFamily="2" charset="-78"/>
              </a:rPr>
              <a:t>تغییر در بازی / فعالیت ها :</a:t>
            </a:r>
          </a:p>
          <a:p>
            <a:pPr algn="just">
              <a:buFont typeface="Courier New" pitchFamily="49" charset="0"/>
              <a:buChar char="o"/>
            </a:pPr>
            <a:r>
              <a:rPr lang="fa-IR" dirty="0" smtClean="0">
                <a:solidFill>
                  <a:schemeClr val="tx2"/>
                </a:solidFill>
                <a:cs typeface="B Mitra" pitchFamily="2" charset="-78"/>
              </a:rPr>
              <a:t> </a:t>
            </a:r>
            <a:r>
              <a:rPr lang="fa-IR" dirty="0" smtClean="0">
                <a:cs typeface="B Mitra" pitchFamily="2" charset="-78"/>
              </a:rPr>
              <a:t>بازی ها را بصورت ساده و تغییریافته انجام دهید ( مثل مینی بسکتبال )</a:t>
            </a:r>
          </a:p>
          <a:p>
            <a:pPr algn="just">
              <a:buFont typeface="Courier New" pitchFamily="49" charset="0"/>
              <a:buChar char="o"/>
            </a:pPr>
            <a:r>
              <a:rPr lang="fa-IR" dirty="0" smtClean="0">
                <a:cs typeface="B Mitra" pitchFamily="2" charset="-78"/>
              </a:rPr>
              <a:t>از وسایل بازی کوچک تر و تغییر یافته تر استفاده کنید ( مثلاً توپ سبکتر )</a:t>
            </a:r>
          </a:p>
          <a:p>
            <a:pPr algn="just">
              <a:buFont typeface="Courier New" pitchFamily="49" charset="0"/>
              <a:buChar char="o"/>
            </a:pPr>
            <a:r>
              <a:rPr lang="fa-IR" dirty="0" smtClean="0">
                <a:cs typeface="B Mitra" pitchFamily="2" charset="-78"/>
              </a:rPr>
              <a:t>پیروزی را براساس محرک های مختلف بسنجید نه فقط براساس برد و باخت .</a:t>
            </a:r>
          </a:p>
          <a:p>
            <a:pPr algn="just">
              <a:buFont typeface="Courier New" pitchFamily="49" charset="0"/>
              <a:buChar char="o"/>
            </a:pPr>
            <a:r>
              <a:rPr lang="fa-IR" dirty="0" smtClean="0">
                <a:cs typeface="B Mitra" pitchFamily="2" charset="-78"/>
              </a:rPr>
              <a:t>از تخصص گرایی در پست ها و یا بازی ها بپرهیزید ( مثل این که در فوتبال همیشه در دفاع راست بازی می کنید و بازی در هیچ پست دیگری را یاد نگیرد ) </a:t>
            </a:r>
          </a:p>
          <a:p>
            <a:pPr algn="just">
              <a:buFont typeface="Courier New" pitchFamily="49" charset="0"/>
              <a:buChar char="o"/>
            </a:pPr>
            <a:r>
              <a:rPr lang="fa-IR" dirty="0" smtClean="0">
                <a:cs typeface="B Mitra" pitchFamily="2" charset="-78"/>
              </a:rPr>
              <a:t>سطح رقابت </a:t>
            </a:r>
          </a:p>
          <a:p>
            <a:pPr algn="just">
              <a:buFont typeface="Arial" pitchFamily="34" charset="0"/>
              <a:buChar char="•"/>
            </a:pPr>
            <a:r>
              <a:rPr lang="fa-IR" dirty="0" smtClean="0">
                <a:cs typeface="B Mitra" pitchFamily="2" charset="-78"/>
              </a:rPr>
              <a:t>میزان رقابت را به حد مناسبی در آورید </a:t>
            </a:r>
          </a:p>
          <a:p>
            <a:pPr algn="just">
              <a:buFont typeface="Arial" pitchFamily="34" charset="0"/>
              <a:buChar char="•"/>
            </a:pPr>
            <a:r>
              <a:rPr lang="fa-IR" dirty="0" smtClean="0">
                <a:cs typeface="B Mitra" pitchFamily="2" charset="-78"/>
              </a:rPr>
              <a:t>رقابتی معقول داشته باشید .</a:t>
            </a:r>
          </a:p>
          <a:p>
            <a:pPr algn="just">
              <a:buNone/>
            </a:pPr>
            <a:endParaRPr lang="fa-IR" dirty="0"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>
            <a:normAutofit/>
          </a:bodyPr>
          <a:lstStyle/>
          <a:p>
            <a:pPr algn="just"/>
            <a:r>
              <a:rPr lang="fa-IR" sz="2800" dirty="0" smtClean="0">
                <a:cs typeface="B Mitra" pitchFamily="2" charset="-78"/>
              </a:rPr>
              <a:t>فعالیت  های دیگر : </a:t>
            </a:r>
            <a:endParaRPr lang="fa-IR" sz="28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7467600" cy="5559552"/>
          </a:xfrm>
        </p:spPr>
        <p:txBody>
          <a:bodyPr/>
          <a:lstStyle/>
          <a:p>
            <a:pPr algn="just"/>
            <a:r>
              <a:rPr lang="fa-IR" dirty="0" smtClean="0">
                <a:cs typeface="B Mitra" pitchFamily="2" charset="-78"/>
              </a:rPr>
              <a:t>مهارت های مادام العمر غیرورزشی ( مثلاً موسیقی ) را پرورش دهید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آنان را در ورزش های مادام العمر ( مانند اسکی ) شرکت دهید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آنان را در ورشهای دیگری که مکمل فعالیت های ورزشی هستند شرکت دهید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عادات غذایی بهداشتی را در آنها تقویت کنید . </a:t>
            </a:r>
          </a:p>
          <a:p>
            <a:pPr algn="just">
              <a:buNone/>
            </a:pPr>
            <a:endParaRPr lang="fa-IR" dirty="0" smtClean="0">
              <a:cs typeface="B Mitra" pitchFamily="2" charset="-78"/>
            </a:endParaRPr>
          </a:p>
          <a:p>
            <a:pPr algn="just">
              <a:buFont typeface="Wingdings" pitchFamily="2" charset="2"/>
              <a:buChar char="q"/>
            </a:pPr>
            <a:r>
              <a:rPr lang="fa-IR" dirty="0" smtClean="0">
                <a:solidFill>
                  <a:schemeClr val="accent1"/>
                </a:solidFill>
                <a:cs typeface="B Mitra" pitchFamily="2" charset="-78"/>
              </a:rPr>
              <a:t>در طول این مرحله بازیکنان :</a:t>
            </a:r>
          </a:p>
          <a:p>
            <a:pPr algn="just">
              <a:buFont typeface="Wingdings" pitchFamily="2" charset="2"/>
              <a:buChar char="§"/>
            </a:pPr>
            <a:r>
              <a:rPr lang="fa-IR" dirty="0" smtClean="0">
                <a:solidFill>
                  <a:schemeClr val="accent1"/>
                </a:solidFill>
                <a:cs typeface="B Mitra" pitchFamily="2" charset="-78"/>
              </a:rPr>
              <a:t>مهارت های جسمانی شناختی و اجتماعی لازم را برای  تبحر در بازی می آموزند .</a:t>
            </a:r>
          </a:p>
          <a:p>
            <a:pPr algn="just">
              <a:buFont typeface="Wingdings" pitchFamily="2" charset="2"/>
              <a:buChar char="§"/>
            </a:pPr>
            <a:r>
              <a:rPr lang="fa-IR" dirty="0" smtClean="0">
                <a:solidFill>
                  <a:schemeClr val="accent1"/>
                </a:solidFill>
                <a:cs typeface="B Mitra" pitchFamily="2" charset="-78"/>
              </a:rPr>
              <a:t>مفهوم کاربرد و ماهیت قراردادی قوانین بازی ها را کم کم درک می کنند .</a:t>
            </a:r>
          </a:p>
          <a:p>
            <a:pPr algn="just">
              <a:buFont typeface="Wingdings" pitchFamily="2" charset="2"/>
              <a:buChar char="§"/>
            </a:pPr>
            <a:r>
              <a:rPr lang="fa-IR" dirty="0" smtClean="0">
                <a:solidFill>
                  <a:schemeClr val="accent1"/>
                </a:solidFill>
                <a:cs typeface="B Mitra" pitchFamily="2" charset="-78"/>
              </a:rPr>
              <a:t>مهارتهای حسی حرکتی مثل هماهنگی دست و چشم را بهبود می بخشند .</a:t>
            </a:r>
          </a:p>
          <a:p>
            <a:pPr algn="just">
              <a:buFont typeface="Wingdings" pitchFamily="2" charset="2"/>
              <a:buChar char="§"/>
            </a:pPr>
            <a:r>
              <a:rPr lang="fa-IR" dirty="0" smtClean="0">
                <a:solidFill>
                  <a:schemeClr val="accent1"/>
                </a:solidFill>
                <a:cs typeface="B Mitra" pitchFamily="2" charset="-78"/>
              </a:rPr>
              <a:t>یاد می گیرند تا با همسالان خود ارتباط برقرار کنند .</a:t>
            </a:r>
          </a:p>
          <a:p>
            <a:pPr algn="just">
              <a:buFont typeface="Wingdings" pitchFamily="2" charset="2"/>
              <a:buChar char="§"/>
            </a:pPr>
            <a:r>
              <a:rPr lang="fa-IR" dirty="0" smtClean="0">
                <a:solidFill>
                  <a:schemeClr val="accent1"/>
                </a:solidFill>
                <a:cs typeface="B Mitra" pitchFamily="2" charset="-78"/>
              </a:rPr>
              <a:t>به تدریج در مورد خود برداشتی پیدا کنند .</a:t>
            </a:r>
          </a:p>
          <a:p>
            <a:pPr algn="just">
              <a:buFont typeface="Wingdings" pitchFamily="2" charset="2"/>
              <a:buChar char="§"/>
            </a:pPr>
            <a:r>
              <a:rPr lang="fa-IR" dirty="0" smtClean="0">
                <a:solidFill>
                  <a:schemeClr val="accent1"/>
                </a:solidFill>
                <a:cs typeface="B Mitra" pitchFamily="2" charset="-78"/>
              </a:rPr>
              <a:t>نظام وجدانی اخلاقی و داروی ارزش ها را در خود پرورش می دهند . </a:t>
            </a:r>
            <a:endParaRPr lang="fa-IR" dirty="0">
              <a:solidFill>
                <a:schemeClr val="accent1"/>
              </a:solidFill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73162"/>
          </a:xfrm>
        </p:spPr>
        <p:txBody>
          <a:bodyPr>
            <a:normAutofit fontScale="90000"/>
          </a:bodyPr>
          <a:lstStyle/>
          <a:p>
            <a:pPr algn="ctr"/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پیشنهادهای کلی برای مربیان که با بازیکنان در سنین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11تا 15سال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سروکار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دارند :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/>
            </a:r>
            <a:b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</a:b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   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( مرحله –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انتقالی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– آموزشی )</a:t>
            </a:r>
            <a:b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</a:br>
            <a:endParaRPr lang="fa-IR" sz="2800" dirty="0">
              <a:solidFill>
                <a:schemeClr val="tx2">
                  <a:lumMod val="75000"/>
                </a:schemeClr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7467600" cy="5330952"/>
          </a:xfrm>
        </p:spPr>
        <p:txBody>
          <a:bodyPr/>
          <a:lstStyle/>
          <a:p>
            <a:pPr algn="just"/>
            <a:r>
              <a:rPr lang="fa-IR" dirty="0" smtClean="0">
                <a:cs typeface="B Mitra" pitchFamily="2" charset="-78"/>
              </a:rPr>
              <a:t>به آنها مهارتهای پیچیده تر و ظریف تری را یاد دهید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فعالیت هایی را که باعث سلامتی دستگاه هوازی می شوند ، ارائه دهید .                ( در   قسمت های اول این مرحله )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در قسمت های آخر این مرحله به آنها چگونگی عملکرد دستگاه هوازی و بی هوازی را آموزش دهید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مهارتهایی را که باعث انعطاف پذیری بدن می شوند به آنها آموزش دهید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به تعلیم و تمرین شیوه های استراحت و آرامش بخشیدن به جسم و ذهن ادامه دهید.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روشهای مقابله با مشکلات را به آنها بیاموزید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شیوه های تمرکز حواس را با آنها تمرین کنید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عزت نفس و اعتماد به نفس آنها را پرورش دهید و تقویت کنید . </a:t>
            </a:r>
          </a:p>
          <a:p>
            <a:pPr algn="just"/>
            <a:endParaRPr lang="fa-IR" dirty="0"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>
            <a:normAutofit/>
          </a:bodyPr>
          <a:lstStyle/>
          <a:p>
            <a:pPr algn="ctr"/>
            <a:r>
              <a:rPr lang="fa-IR" sz="2800" dirty="0" smtClean="0">
                <a:cs typeface="B Mitra" pitchFamily="2" charset="-78"/>
              </a:rPr>
              <a:t>راهبردها / تاکتیک ها : 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90600"/>
            <a:ext cx="7467600" cy="5483352"/>
          </a:xfrm>
        </p:spPr>
        <p:txBody>
          <a:bodyPr/>
          <a:lstStyle/>
          <a:p>
            <a:pPr algn="just"/>
            <a:r>
              <a:rPr lang="fa-IR" dirty="0" smtClean="0">
                <a:cs typeface="B Mitra" pitchFamily="2" charset="-78"/>
              </a:rPr>
              <a:t>استراتژی ها و تاکتیک های پیچیده تری را به آنها معرفی کنید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به آنها تاکید کنید که پیروزی یک عامل حیاتی نیست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آنها را با تعیین هدف فردی و گروهی آشنا کنید . </a:t>
            </a:r>
          </a:p>
          <a:p>
            <a:pPr algn="just">
              <a:buNone/>
            </a:pPr>
            <a:r>
              <a:rPr lang="fa-IR" sz="2800" dirty="0" smtClean="0">
                <a:solidFill>
                  <a:schemeClr val="tx2"/>
                </a:solidFill>
                <a:cs typeface="B Mitra" pitchFamily="2" charset="-78"/>
              </a:rPr>
              <a:t>اصلاحات بازی ها / فعالیت ها :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در اوایل این مرحله فعالیت  ها و بازی ها را به صورت کاملاً تغییر یافته و در اواخر آن به صورت کامل انجام دهید . 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از تشویق تخصص گرایی بپرهیزید . </a:t>
            </a:r>
          </a:p>
          <a:p>
            <a:pPr algn="just">
              <a:buNone/>
            </a:pPr>
            <a:r>
              <a:rPr lang="fa-IR" sz="2800" dirty="0" smtClean="0">
                <a:solidFill>
                  <a:schemeClr val="tx2"/>
                </a:solidFill>
                <a:cs typeface="B Mitra" pitchFamily="2" charset="-78"/>
              </a:rPr>
              <a:t>سطح رقابت : 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وضعیت  های رقابتی سازمان یافته ترتیب دهید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از رقابت های تورنمنتی و دیدارهای نمایشی استفاده کنید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فقط در اواخر این مرحله از مسابقات دوره ای همراه با دیدارهای نهایی استفاده کنید.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پسرها و دخترها را از هم جدا کنید 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>
            <a:normAutofit/>
          </a:bodyPr>
          <a:lstStyle/>
          <a:p>
            <a:pPr algn="just"/>
            <a:r>
              <a:rPr lang="fa-IR" sz="2800" dirty="0" smtClean="0">
                <a:cs typeface="B Mitra" pitchFamily="2" charset="-78"/>
              </a:rPr>
              <a:t>فعالیت های دیگر : </a:t>
            </a:r>
            <a:endParaRPr lang="fa-IR" sz="28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7467600" cy="5254752"/>
          </a:xfrm>
        </p:spPr>
        <p:txBody>
          <a:bodyPr>
            <a:normAutofit/>
          </a:bodyPr>
          <a:lstStyle/>
          <a:p>
            <a:pPr algn="just"/>
            <a:r>
              <a:rPr lang="fa-IR" dirty="0" smtClean="0">
                <a:cs typeface="B Mitra" pitchFamily="2" charset="-78"/>
              </a:rPr>
              <a:t>به پرورش مهارت هایی مادام العمر غیرورزشی ادامه دهید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به شرکت در ورزش های مادام العمر ورزش های مکمل و ورزش های اصلی ادامه دهید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به پرورش عادات غذایی سالم ادامه دهید . </a:t>
            </a:r>
            <a:endParaRPr lang="fa-IR" dirty="0"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>
            <a:normAutofit fontScale="90000"/>
          </a:bodyPr>
          <a:lstStyle/>
          <a:p>
            <a:pPr algn="ctr"/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پیشنهادهای کلی برای مربیان که با بازیکنان در سنین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15 سال به بالا :</a:t>
            </a:r>
            <a:b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</a:b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   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( مرحله –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مشارکتی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–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رقابتی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)</a:t>
            </a:r>
            <a:endParaRPr lang="fa-IR" sz="28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7467600" cy="5330952"/>
          </a:xfrm>
        </p:spPr>
        <p:txBody>
          <a:bodyPr/>
          <a:lstStyle/>
          <a:p>
            <a:pPr algn="just"/>
            <a:r>
              <a:rPr lang="fa-IR" dirty="0" smtClean="0">
                <a:cs typeface="B Mitra" pitchFamily="2" charset="-78"/>
              </a:rPr>
              <a:t>تمام مهارت های ورزشی را به آنها بیاموزید و اشتباهاتشان را اصلاح کنید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چگونگی عملکرد دستگاه های هوازی و بی هوازی را به آنها تعلیم دهید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برنامه ای را برای تقویت جسمانی دنبال کنید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مهارت هایی را که باعث  انعطاف پذیری بدن می شوند ، تمرین کنید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اتکا به خود و احساس مسئولیت را در آنها تقویت کنید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به تعلیم و تمرین شیوه های استراحت و آرامش بخشیدن به جسم و ذهن ادامه دهید.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شیوه های انطباق با راهبردها را تمربن و اصلاح کنید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به ایجاد و اصلاح راهبردها قبل از مسابقه و حین مسابقه ادامه دهید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تمرکز حواس را با آنها تمرین کرده و در صورت لزوم اشتباهاتشان را اصلاح کنید .</a:t>
            </a:r>
          </a:p>
          <a:p>
            <a:pPr algn="just"/>
            <a:r>
              <a:rPr lang="fa-IR" dirty="0" smtClean="0">
                <a:cs typeface="B Mitra" pitchFamily="2" charset="-78"/>
              </a:rPr>
              <a:t>به رشد قابلیت  های زیر در ورزشکاران ادامه دهید : اعتماد به نفس ، عزت نفس ، برتلاش صددرصد تکیه کنید .</a:t>
            </a:r>
          </a:p>
          <a:p>
            <a:pPr algn="just"/>
            <a:endParaRPr lang="fa-IR" dirty="0">
              <a:cs typeface="B Mitra" pitchFamily="2" charset="-78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83</TotalTime>
  <Words>1031</Words>
  <Application>Microsoft Office PowerPoint</Application>
  <PresentationFormat>On-screen Show (4:3)</PresentationFormat>
  <Paragraphs>92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Oriel</vt:lpstr>
      <vt:lpstr>رشد و تکامل حرکتی</vt:lpstr>
      <vt:lpstr>مقدمه :</vt:lpstr>
      <vt:lpstr>Slide 3</vt:lpstr>
      <vt:lpstr>راهبردها / تاکتیک ها : </vt:lpstr>
      <vt:lpstr>فعالیت  های دیگر : </vt:lpstr>
      <vt:lpstr>پیشنهادهای کلی برای مربیان که با بازیکنان در سنین 11تا 15سال سروکار دارند :      ( مرحله – انتقالی – آموزشی ) </vt:lpstr>
      <vt:lpstr>راهبردها / تاکتیک ها : </vt:lpstr>
      <vt:lpstr>فعالیت های دیگر : </vt:lpstr>
      <vt:lpstr>پیشنهادهای کلی برای مربیان که با بازیکنان در سنین 15 سال به بالا :     ( مرحله – مشارکتی – رقابتی )</vt:lpstr>
      <vt:lpstr>تغییر بازی ها / فعالیت  ها :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رشد و تکامل حرکتی</dc:title>
  <dc:creator>Rana</dc:creator>
  <cp:lastModifiedBy>Rana</cp:lastModifiedBy>
  <cp:revision>14</cp:revision>
  <dcterms:created xsi:type="dcterms:W3CDTF">2010-07-01T06:51:32Z</dcterms:created>
  <dcterms:modified xsi:type="dcterms:W3CDTF">2010-07-01T08:15:07Z</dcterms:modified>
</cp:coreProperties>
</file>