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34731D8-7918-4B40-98D3-AC10F9CADF5D}" type="doc">
      <dgm:prSet loTypeId="urn:microsoft.com/office/officeart/2005/8/layout/radial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fa-IR"/>
        </a:p>
      </dgm:t>
    </dgm:pt>
    <dgm:pt modelId="{7912427F-3A34-4FFD-BC37-48C6F8B1BEEE}">
      <dgm:prSet phldrT="[Text]" custT="1"/>
      <dgm:spPr/>
      <dgm:t>
        <a:bodyPr/>
        <a:lstStyle/>
        <a:p>
          <a:pPr rtl="1"/>
          <a:r>
            <a:rPr lang="fa-IR" sz="2400" dirty="0" smtClean="0">
              <a:cs typeface="B Mitra" pitchFamily="2" charset="-78"/>
            </a:rPr>
            <a:t>مهارتهای مورد نیاز مربی برای رسیدن به موفقیت</a:t>
          </a:r>
          <a:endParaRPr lang="fa-IR" sz="2400" dirty="0">
            <a:cs typeface="B Mitra" pitchFamily="2" charset="-78"/>
          </a:endParaRPr>
        </a:p>
      </dgm:t>
    </dgm:pt>
    <dgm:pt modelId="{4C5A00C5-2D10-42A4-A284-CEC7F1332DD1}" type="parTrans" cxnId="{5CB747EC-50CD-4A4B-A7E4-B8635CBF6297}">
      <dgm:prSet/>
      <dgm:spPr/>
      <dgm:t>
        <a:bodyPr/>
        <a:lstStyle/>
        <a:p>
          <a:pPr rtl="1"/>
          <a:endParaRPr lang="fa-IR"/>
        </a:p>
      </dgm:t>
    </dgm:pt>
    <dgm:pt modelId="{8F841B11-DEA8-452E-8213-7447A03C95C9}" type="sibTrans" cxnId="{5CB747EC-50CD-4A4B-A7E4-B8635CBF6297}">
      <dgm:prSet/>
      <dgm:spPr/>
      <dgm:t>
        <a:bodyPr/>
        <a:lstStyle/>
        <a:p>
          <a:pPr rtl="1"/>
          <a:endParaRPr lang="fa-IR"/>
        </a:p>
      </dgm:t>
    </dgm:pt>
    <dgm:pt modelId="{E134782C-2D25-4480-B289-7425B7C0D4ED}">
      <dgm:prSet phldrT="[Text]"/>
      <dgm:spPr/>
      <dgm:t>
        <a:bodyPr/>
        <a:lstStyle/>
        <a:p>
          <a:pPr rtl="1"/>
          <a:r>
            <a:rPr lang="fa-IR" dirty="0" smtClean="0">
              <a:cs typeface="B Mitra" pitchFamily="2" charset="-78"/>
            </a:rPr>
            <a:t>مهارت تکنیکی</a:t>
          </a:r>
          <a:endParaRPr lang="fa-IR" dirty="0">
            <a:cs typeface="B Mitra" pitchFamily="2" charset="-78"/>
          </a:endParaRPr>
        </a:p>
      </dgm:t>
    </dgm:pt>
    <dgm:pt modelId="{6289F8E5-9D70-4648-8CFB-00967AB8379B}" type="parTrans" cxnId="{A7C78A89-9559-411F-810A-4598EBFA680D}">
      <dgm:prSet/>
      <dgm:spPr/>
      <dgm:t>
        <a:bodyPr/>
        <a:lstStyle/>
        <a:p>
          <a:pPr rtl="1"/>
          <a:endParaRPr lang="fa-IR"/>
        </a:p>
      </dgm:t>
    </dgm:pt>
    <dgm:pt modelId="{208FF0C7-06CE-494A-9989-5AB697170250}" type="sibTrans" cxnId="{A7C78A89-9559-411F-810A-4598EBFA680D}">
      <dgm:prSet/>
      <dgm:spPr/>
      <dgm:t>
        <a:bodyPr/>
        <a:lstStyle/>
        <a:p>
          <a:pPr rtl="1"/>
          <a:endParaRPr lang="fa-IR"/>
        </a:p>
      </dgm:t>
    </dgm:pt>
    <dgm:pt modelId="{A7E472D5-E82E-4BB5-A5B4-7E51B081D4A5}">
      <dgm:prSet phldrT="[Text]"/>
      <dgm:spPr/>
      <dgm:t>
        <a:bodyPr/>
        <a:lstStyle/>
        <a:p>
          <a:pPr rtl="1"/>
          <a:r>
            <a:rPr lang="fa-IR" dirty="0" smtClean="0">
              <a:cs typeface="B Mitra" pitchFamily="2" charset="-78"/>
            </a:rPr>
            <a:t>مهارتهای تاکتیکی</a:t>
          </a:r>
          <a:endParaRPr lang="fa-IR" dirty="0">
            <a:cs typeface="B Mitra" pitchFamily="2" charset="-78"/>
          </a:endParaRPr>
        </a:p>
      </dgm:t>
    </dgm:pt>
    <dgm:pt modelId="{EA6268E0-5B83-42FC-8E3E-63C3EE40A05D}" type="parTrans" cxnId="{79C66097-25B3-49E4-A418-1D85E6371697}">
      <dgm:prSet/>
      <dgm:spPr/>
      <dgm:t>
        <a:bodyPr/>
        <a:lstStyle/>
        <a:p>
          <a:pPr rtl="1"/>
          <a:endParaRPr lang="fa-IR"/>
        </a:p>
      </dgm:t>
    </dgm:pt>
    <dgm:pt modelId="{9E210A29-D616-46DF-B001-2A2B380D8BB6}" type="sibTrans" cxnId="{79C66097-25B3-49E4-A418-1D85E6371697}">
      <dgm:prSet/>
      <dgm:spPr/>
      <dgm:t>
        <a:bodyPr/>
        <a:lstStyle/>
        <a:p>
          <a:pPr rtl="1"/>
          <a:endParaRPr lang="fa-IR"/>
        </a:p>
      </dgm:t>
    </dgm:pt>
    <dgm:pt modelId="{AE591EA8-378F-4894-8ABF-928EA0D279B0}">
      <dgm:prSet phldrT="[Text]"/>
      <dgm:spPr/>
      <dgm:t>
        <a:bodyPr/>
        <a:lstStyle/>
        <a:p>
          <a:pPr rtl="1"/>
          <a:r>
            <a:rPr lang="fa-IR" dirty="0" smtClean="0">
              <a:cs typeface="B Mitra" pitchFamily="2" charset="-78"/>
            </a:rPr>
            <a:t>مهارتهای مدیریتی</a:t>
          </a:r>
          <a:endParaRPr lang="fa-IR" dirty="0">
            <a:cs typeface="B Mitra" pitchFamily="2" charset="-78"/>
          </a:endParaRPr>
        </a:p>
      </dgm:t>
    </dgm:pt>
    <dgm:pt modelId="{C87402E1-0339-41C9-A53C-DDAFCA9B54A9}" type="parTrans" cxnId="{2A93DBE8-0693-49DE-8B03-E23BDE7EFE81}">
      <dgm:prSet/>
      <dgm:spPr/>
      <dgm:t>
        <a:bodyPr/>
        <a:lstStyle/>
        <a:p>
          <a:pPr rtl="1"/>
          <a:endParaRPr lang="fa-IR"/>
        </a:p>
      </dgm:t>
    </dgm:pt>
    <dgm:pt modelId="{837DA27A-11BF-4266-8BAC-80F4B8D89E85}" type="sibTrans" cxnId="{2A93DBE8-0693-49DE-8B03-E23BDE7EFE81}">
      <dgm:prSet/>
      <dgm:spPr/>
      <dgm:t>
        <a:bodyPr/>
        <a:lstStyle/>
        <a:p>
          <a:pPr rtl="1"/>
          <a:endParaRPr lang="fa-IR"/>
        </a:p>
      </dgm:t>
    </dgm:pt>
    <dgm:pt modelId="{C141F91E-0A59-48F2-9BDF-3D1E8B6E1B49}">
      <dgm:prSet phldrT="[Text]"/>
      <dgm:spPr/>
      <dgm:t>
        <a:bodyPr/>
        <a:lstStyle/>
        <a:p>
          <a:pPr rtl="1"/>
          <a:r>
            <a:rPr lang="fa-IR" dirty="0" smtClean="0">
              <a:cs typeface="B Mitra" pitchFamily="2" charset="-78"/>
            </a:rPr>
            <a:t>مهارتهای بین فردی </a:t>
          </a:r>
          <a:endParaRPr lang="fa-IR" dirty="0">
            <a:cs typeface="B Mitra" pitchFamily="2" charset="-78"/>
          </a:endParaRPr>
        </a:p>
      </dgm:t>
    </dgm:pt>
    <dgm:pt modelId="{3FE064AC-344B-4191-9671-7D58F91F85E4}" type="parTrans" cxnId="{26A183DF-8951-46A6-B4EB-BAD4839469C4}">
      <dgm:prSet/>
      <dgm:spPr/>
      <dgm:t>
        <a:bodyPr/>
        <a:lstStyle/>
        <a:p>
          <a:pPr rtl="1"/>
          <a:endParaRPr lang="fa-IR"/>
        </a:p>
      </dgm:t>
    </dgm:pt>
    <dgm:pt modelId="{475DB155-67EA-4933-A307-490B23FB8256}" type="sibTrans" cxnId="{26A183DF-8951-46A6-B4EB-BAD4839469C4}">
      <dgm:prSet/>
      <dgm:spPr/>
      <dgm:t>
        <a:bodyPr/>
        <a:lstStyle/>
        <a:p>
          <a:pPr rtl="1"/>
          <a:endParaRPr lang="fa-IR"/>
        </a:p>
      </dgm:t>
    </dgm:pt>
    <dgm:pt modelId="{3A040C1D-D3F8-497E-9319-8453C6DDEDB7}" type="pres">
      <dgm:prSet presAssocID="{D34731D8-7918-4B40-98D3-AC10F9CADF5D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63E46F66-3D39-4D41-808B-5E20D5CEECAE}" type="pres">
      <dgm:prSet presAssocID="{7912427F-3A34-4FFD-BC37-48C6F8B1BEEE}" presName="centerShape" presStyleLbl="node0" presStyleIdx="0" presStyleCnt="1"/>
      <dgm:spPr/>
      <dgm:t>
        <a:bodyPr/>
        <a:lstStyle/>
        <a:p>
          <a:pPr rtl="1"/>
          <a:endParaRPr lang="fa-IR"/>
        </a:p>
      </dgm:t>
    </dgm:pt>
    <dgm:pt modelId="{52A81610-0EC1-4C23-AD40-560CA7134A0A}" type="pres">
      <dgm:prSet presAssocID="{E134782C-2D25-4480-B289-7425B7C0D4ED}" presName="node" presStyleLbl="node1" presStyleIdx="0" presStyleCnt="4">
        <dgm:presLayoutVars>
          <dgm:bulletEnabled val="1"/>
        </dgm:presLayoutVars>
      </dgm:prSet>
      <dgm:spPr/>
    </dgm:pt>
    <dgm:pt modelId="{55055FA8-4941-48F1-A54C-065432F4D0BA}" type="pres">
      <dgm:prSet presAssocID="{E134782C-2D25-4480-B289-7425B7C0D4ED}" presName="dummy" presStyleCnt="0"/>
      <dgm:spPr/>
    </dgm:pt>
    <dgm:pt modelId="{6C42A796-3FE8-4DD0-9C71-07622BA2FB43}" type="pres">
      <dgm:prSet presAssocID="{208FF0C7-06CE-494A-9989-5AB697170250}" presName="sibTrans" presStyleLbl="sibTrans2D1" presStyleIdx="0" presStyleCnt="4"/>
      <dgm:spPr/>
    </dgm:pt>
    <dgm:pt modelId="{2700D565-E2A6-4807-8077-F354E7D6B65E}" type="pres">
      <dgm:prSet presAssocID="{A7E472D5-E82E-4BB5-A5B4-7E51B081D4A5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5937586B-D809-4044-B261-69AD213EA373}" type="pres">
      <dgm:prSet presAssocID="{A7E472D5-E82E-4BB5-A5B4-7E51B081D4A5}" presName="dummy" presStyleCnt="0"/>
      <dgm:spPr/>
    </dgm:pt>
    <dgm:pt modelId="{04675AF6-CAEA-4AED-A129-AD287BF7A9EC}" type="pres">
      <dgm:prSet presAssocID="{9E210A29-D616-46DF-B001-2A2B380D8BB6}" presName="sibTrans" presStyleLbl="sibTrans2D1" presStyleIdx="1" presStyleCnt="4"/>
      <dgm:spPr/>
    </dgm:pt>
    <dgm:pt modelId="{9D310E07-B0EE-45F0-A3DB-2E381F9BB979}" type="pres">
      <dgm:prSet presAssocID="{AE591EA8-378F-4894-8ABF-928EA0D279B0}" presName="node" presStyleLbl="node1" presStyleIdx="2" presStyleCnt="4">
        <dgm:presLayoutVars>
          <dgm:bulletEnabled val="1"/>
        </dgm:presLayoutVars>
      </dgm:prSet>
      <dgm:spPr/>
    </dgm:pt>
    <dgm:pt modelId="{45575EAD-F219-4494-838F-6BCED36259BC}" type="pres">
      <dgm:prSet presAssocID="{AE591EA8-378F-4894-8ABF-928EA0D279B0}" presName="dummy" presStyleCnt="0"/>
      <dgm:spPr/>
    </dgm:pt>
    <dgm:pt modelId="{62A84F0C-B2C7-4C29-9EBE-BFF4699E9B82}" type="pres">
      <dgm:prSet presAssocID="{837DA27A-11BF-4266-8BAC-80F4B8D89E85}" presName="sibTrans" presStyleLbl="sibTrans2D1" presStyleIdx="2" presStyleCnt="4"/>
      <dgm:spPr/>
    </dgm:pt>
    <dgm:pt modelId="{EDFD8097-E1AD-492E-A6CD-815DF7825F24}" type="pres">
      <dgm:prSet presAssocID="{C141F91E-0A59-48F2-9BDF-3D1E8B6E1B49}" presName="node" presStyleLbl="node1" presStyleIdx="3" presStyleCnt="4">
        <dgm:presLayoutVars>
          <dgm:bulletEnabled val="1"/>
        </dgm:presLayoutVars>
      </dgm:prSet>
      <dgm:spPr/>
    </dgm:pt>
    <dgm:pt modelId="{6B381F8B-D979-40FA-8791-A0FE96797672}" type="pres">
      <dgm:prSet presAssocID="{C141F91E-0A59-48F2-9BDF-3D1E8B6E1B49}" presName="dummy" presStyleCnt="0"/>
      <dgm:spPr/>
    </dgm:pt>
    <dgm:pt modelId="{B6B40FA2-1C47-4BD8-BBE4-1CC0AA305411}" type="pres">
      <dgm:prSet presAssocID="{475DB155-67EA-4933-A307-490B23FB8256}" presName="sibTrans" presStyleLbl="sibTrans2D1" presStyleIdx="3" presStyleCnt="4"/>
      <dgm:spPr/>
    </dgm:pt>
  </dgm:ptLst>
  <dgm:cxnLst>
    <dgm:cxn modelId="{8599011C-34C0-4A5A-8CCD-17DEA4E562B3}" type="presOf" srcId="{208FF0C7-06CE-494A-9989-5AB697170250}" destId="{6C42A796-3FE8-4DD0-9C71-07622BA2FB43}" srcOrd="0" destOrd="0" presId="urn:microsoft.com/office/officeart/2005/8/layout/radial6"/>
    <dgm:cxn modelId="{2A93DBE8-0693-49DE-8B03-E23BDE7EFE81}" srcId="{7912427F-3A34-4FFD-BC37-48C6F8B1BEEE}" destId="{AE591EA8-378F-4894-8ABF-928EA0D279B0}" srcOrd="2" destOrd="0" parTransId="{C87402E1-0339-41C9-A53C-DDAFCA9B54A9}" sibTransId="{837DA27A-11BF-4266-8BAC-80F4B8D89E85}"/>
    <dgm:cxn modelId="{B44ABC93-1517-4ABA-9D48-0663979423A6}" type="presOf" srcId="{C141F91E-0A59-48F2-9BDF-3D1E8B6E1B49}" destId="{EDFD8097-E1AD-492E-A6CD-815DF7825F24}" srcOrd="0" destOrd="0" presId="urn:microsoft.com/office/officeart/2005/8/layout/radial6"/>
    <dgm:cxn modelId="{79C66097-25B3-49E4-A418-1D85E6371697}" srcId="{7912427F-3A34-4FFD-BC37-48C6F8B1BEEE}" destId="{A7E472D5-E82E-4BB5-A5B4-7E51B081D4A5}" srcOrd="1" destOrd="0" parTransId="{EA6268E0-5B83-42FC-8E3E-63C3EE40A05D}" sibTransId="{9E210A29-D616-46DF-B001-2A2B380D8BB6}"/>
    <dgm:cxn modelId="{5CB747EC-50CD-4A4B-A7E4-B8635CBF6297}" srcId="{D34731D8-7918-4B40-98D3-AC10F9CADF5D}" destId="{7912427F-3A34-4FFD-BC37-48C6F8B1BEEE}" srcOrd="0" destOrd="0" parTransId="{4C5A00C5-2D10-42A4-A284-CEC7F1332DD1}" sibTransId="{8F841B11-DEA8-452E-8213-7447A03C95C9}"/>
    <dgm:cxn modelId="{63DF45A2-4B9A-489B-9ACE-48E8BC8DB1E9}" type="presOf" srcId="{837DA27A-11BF-4266-8BAC-80F4B8D89E85}" destId="{62A84F0C-B2C7-4C29-9EBE-BFF4699E9B82}" srcOrd="0" destOrd="0" presId="urn:microsoft.com/office/officeart/2005/8/layout/radial6"/>
    <dgm:cxn modelId="{D1701E37-44BA-4D5F-A9C4-96D0B6F8964D}" type="presOf" srcId="{9E210A29-D616-46DF-B001-2A2B380D8BB6}" destId="{04675AF6-CAEA-4AED-A129-AD287BF7A9EC}" srcOrd="0" destOrd="0" presId="urn:microsoft.com/office/officeart/2005/8/layout/radial6"/>
    <dgm:cxn modelId="{3D782927-FCF7-4E8E-84BB-273EA0E7BE18}" type="presOf" srcId="{7912427F-3A34-4FFD-BC37-48C6F8B1BEEE}" destId="{63E46F66-3D39-4D41-808B-5E20D5CEECAE}" srcOrd="0" destOrd="0" presId="urn:microsoft.com/office/officeart/2005/8/layout/radial6"/>
    <dgm:cxn modelId="{A7C78A89-9559-411F-810A-4598EBFA680D}" srcId="{7912427F-3A34-4FFD-BC37-48C6F8B1BEEE}" destId="{E134782C-2D25-4480-B289-7425B7C0D4ED}" srcOrd="0" destOrd="0" parTransId="{6289F8E5-9D70-4648-8CFB-00967AB8379B}" sibTransId="{208FF0C7-06CE-494A-9989-5AB697170250}"/>
    <dgm:cxn modelId="{5147445A-0316-4CC8-88E9-2072F9FA594E}" type="presOf" srcId="{D34731D8-7918-4B40-98D3-AC10F9CADF5D}" destId="{3A040C1D-D3F8-497E-9319-8453C6DDEDB7}" srcOrd="0" destOrd="0" presId="urn:microsoft.com/office/officeart/2005/8/layout/radial6"/>
    <dgm:cxn modelId="{5E3E5CD6-D604-4AEF-B4CF-370BD44D73EE}" type="presOf" srcId="{A7E472D5-E82E-4BB5-A5B4-7E51B081D4A5}" destId="{2700D565-E2A6-4807-8077-F354E7D6B65E}" srcOrd="0" destOrd="0" presId="urn:microsoft.com/office/officeart/2005/8/layout/radial6"/>
    <dgm:cxn modelId="{F4AA9AD7-3C38-4F93-B7A1-9557485451EF}" type="presOf" srcId="{475DB155-67EA-4933-A307-490B23FB8256}" destId="{B6B40FA2-1C47-4BD8-BBE4-1CC0AA305411}" srcOrd="0" destOrd="0" presId="urn:microsoft.com/office/officeart/2005/8/layout/radial6"/>
    <dgm:cxn modelId="{78EC34C1-49C7-48CC-A658-A4F89E2A7ED4}" type="presOf" srcId="{AE591EA8-378F-4894-8ABF-928EA0D279B0}" destId="{9D310E07-B0EE-45F0-A3DB-2E381F9BB979}" srcOrd="0" destOrd="0" presId="urn:microsoft.com/office/officeart/2005/8/layout/radial6"/>
    <dgm:cxn modelId="{F9B3DC3B-8E17-4E53-8948-B24E40EAC7D4}" type="presOf" srcId="{E134782C-2D25-4480-B289-7425B7C0D4ED}" destId="{52A81610-0EC1-4C23-AD40-560CA7134A0A}" srcOrd="0" destOrd="0" presId="urn:microsoft.com/office/officeart/2005/8/layout/radial6"/>
    <dgm:cxn modelId="{26A183DF-8951-46A6-B4EB-BAD4839469C4}" srcId="{7912427F-3A34-4FFD-BC37-48C6F8B1BEEE}" destId="{C141F91E-0A59-48F2-9BDF-3D1E8B6E1B49}" srcOrd="3" destOrd="0" parTransId="{3FE064AC-344B-4191-9671-7D58F91F85E4}" sibTransId="{475DB155-67EA-4933-A307-490B23FB8256}"/>
    <dgm:cxn modelId="{3F5CEB5F-AE3B-4204-8CFA-E60352C2D259}" type="presParOf" srcId="{3A040C1D-D3F8-497E-9319-8453C6DDEDB7}" destId="{63E46F66-3D39-4D41-808B-5E20D5CEECAE}" srcOrd="0" destOrd="0" presId="urn:microsoft.com/office/officeart/2005/8/layout/radial6"/>
    <dgm:cxn modelId="{7E01E681-2184-419C-9849-CA47BD9B3A8A}" type="presParOf" srcId="{3A040C1D-D3F8-497E-9319-8453C6DDEDB7}" destId="{52A81610-0EC1-4C23-AD40-560CA7134A0A}" srcOrd="1" destOrd="0" presId="urn:microsoft.com/office/officeart/2005/8/layout/radial6"/>
    <dgm:cxn modelId="{89B23DEF-6E8E-4DEC-AC28-D401E436F71C}" type="presParOf" srcId="{3A040C1D-D3F8-497E-9319-8453C6DDEDB7}" destId="{55055FA8-4941-48F1-A54C-065432F4D0BA}" srcOrd="2" destOrd="0" presId="urn:microsoft.com/office/officeart/2005/8/layout/radial6"/>
    <dgm:cxn modelId="{7FFA1C8B-E58B-4987-A122-6A675D1A860C}" type="presParOf" srcId="{3A040C1D-D3F8-497E-9319-8453C6DDEDB7}" destId="{6C42A796-3FE8-4DD0-9C71-07622BA2FB43}" srcOrd="3" destOrd="0" presId="urn:microsoft.com/office/officeart/2005/8/layout/radial6"/>
    <dgm:cxn modelId="{1DC2EE9C-C9F3-45DE-9A6D-AD0D3A3787FB}" type="presParOf" srcId="{3A040C1D-D3F8-497E-9319-8453C6DDEDB7}" destId="{2700D565-E2A6-4807-8077-F354E7D6B65E}" srcOrd="4" destOrd="0" presId="urn:microsoft.com/office/officeart/2005/8/layout/radial6"/>
    <dgm:cxn modelId="{30823B0F-577C-4CB6-BD76-3585FDB4A850}" type="presParOf" srcId="{3A040C1D-D3F8-497E-9319-8453C6DDEDB7}" destId="{5937586B-D809-4044-B261-69AD213EA373}" srcOrd="5" destOrd="0" presId="urn:microsoft.com/office/officeart/2005/8/layout/radial6"/>
    <dgm:cxn modelId="{526388B5-6554-491F-BE1C-516FD7CCC6F3}" type="presParOf" srcId="{3A040C1D-D3F8-497E-9319-8453C6DDEDB7}" destId="{04675AF6-CAEA-4AED-A129-AD287BF7A9EC}" srcOrd="6" destOrd="0" presId="urn:microsoft.com/office/officeart/2005/8/layout/radial6"/>
    <dgm:cxn modelId="{EFE3248C-D119-462F-B366-6CC137BAAF68}" type="presParOf" srcId="{3A040C1D-D3F8-497E-9319-8453C6DDEDB7}" destId="{9D310E07-B0EE-45F0-A3DB-2E381F9BB979}" srcOrd="7" destOrd="0" presId="urn:microsoft.com/office/officeart/2005/8/layout/radial6"/>
    <dgm:cxn modelId="{6C63A2C3-0561-4C10-8791-91863576C874}" type="presParOf" srcId="{3A040C1D-D3F8-497E-9319-8453C6DDEDB7}" destId="{45575EAD-F219-4494-838F-6BCED36259BC}" srcOrd="8" destOrd="0" presId="urn:microsoft.com/office/officeart/2005/8/layout/radial6"/>
    <dgm:cxn modelId="{9F7F611F-DB4D-43F2-B60C-3CADD4CD2B11}" type="presParOf" srcId="{3A040C1D-D3F8-497E-9319-8453C6DDEDB7}" destId="{62A84F0C-B2C7-4C29-9EBE-BFF4699E9B82}" srcOrd="9" destOrd="0" presId="urn:microsoft.com/office/officeart/2005/8/layout/radial6"/>
    <dgm:cxn modelId="{433E269B-4D49-4231-A459-54BE42D7C691}" type="presParOf" srcId="{3A040C1D-D3F8-497E-9319-8453C6DDEDB7}" destId="{EDFD8097-E1AD-492E-A6CD-815DF7825F24}" srcOrd="10" destOrd="0" presId="urn:microsoft.com/office/officeart/2005/8/layout/radial6"/>
    <dgm:cxn modelId="{3AA27BAE-7B9E-45A2-BB4B-7ACD2F86C7A1}" type="presParOf" srcId="{3A040C1D-D3F8-497E-9319-8453C6DDEDB7}" destId="{6B381F8B-D979-40FA-8791-A0FE96797672}" srcOrd="11" destOrd="0" presId="urn:microsoft.com/office/officeart/2005/8/layout/radial6"/>
    <dgm:cxn modelId="{FE5C4895-31B5-4043-A7FC-5122937ED172}" type="presParOf" srcId="{3A040C1D-D3F8-497E-9319-8453C6DDEDB7}" destId="{B6B40FA2-1C47-4BD8-BBE4-1CC0AA305411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6B40FA2-1C47-4BD8-BBE4-1CC0AA305411}">
      <dsp:nvSpPr>
        <dsp:cNvPr id="0" name=""/>
        <dsp:cNvSpPr/>
      </dsp:nvSpPr>
      <dsp:spPr>
        <a:xfrm>
          <a:off x="1908849" y="661868"/>
          <a:ext cx="4411900" cy="4411900"/>
        </a:xfrm>
        <a:prstGeom prst="blockArc">
          <a:avLst>
            <a:gd name="adj1" fmla="val 10800000"/>
            <a:gd name="adj2" fmla="val 16200000"/>
            <a:gd name="adj3" fmla="val 464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2A84F0C-B2C7-4C29-9EBE-BFF4699E9B82}">
      <dsp:nvSpPr>
        <dsp:cNvPr id="0" name=""/>
        <dsp:cNvSpPr/>
      </dsp:nvSpPr>
      <dsp:spPr>
        <a:xfrm>
          <a:off x="1908849" y="661868"/>
          <a:ext cx="4411900" cy="4411900"/>
        </a:xfrm>
        <a:prstGeom prst="blockArc">
          <a:avLst>
            <a:gd name="adj1" fmla="val 5400000"/>
            <a:gd name="adj2" fmla="val 10800000"/>
            <a:gd name="adj3" fmla="val 464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4675AF6-CAEA-4AED-A129-AD287BF7A9EC}">
      <dsp:nvSpPr>
        <dsp:cNvPr id="0" name=""/>
        <dsp:cNvSpPr/>
      </dsp:nvSpPr>
      <dsp:spPr>
        <a:xfrm>
          <a:off x="1908849" y="661868"/>
          <a:ext cx="4411900" cy="4411900"/>
        </a:xfrm>
        <a:prstGeom prst="blockArc">
          <a:avLst>
            <a:gd name="adj1" fmla="val 0"/>
            <a:gd name="adj2" fmla="val 5400000"/>
            <a:gd name="adj3" fmla="val 464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C42A796-3FE8-4DD0-9C71-07622BA2FB43}">
      <dsp:nvSpPr>
        <dsp:cNvPr id="0" name=""/>
        <dsp:cNvSpPr/>
      </dsp:nvSpPr>
      <dsp:spPr>
        <a:xfrm>
          <a:off x="1908849" y="661868"/>
          <a:ext cx="4411900" cy="4411900"/>
        </a:xfrm>
        <a:prstGeom prst="blockArc">
          <a:avLst>
            <a:gd name="adj1" fmla="val 16200000"/>
            <a:gd name="adj2" fmla="val 0"/>
            <a:gd name="adj3" fmla="val 464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3E46F66-3D39-4D41-808B-5E20D5CEECAE}">
      <dsp:nvSpPr>
        <dsp:cNvPr id="0" name=""/>
        <dsp:cNvSpPr/>
      </dsp:nvSpPr>
      <dsp:spPr>
        <a:xfrm>
          <a:off x="3099159" y="1852178"/>
          <a:ext cx="2031280" cy="203128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cs typeface="B Mitra" pitchFamily="2" charset="-78"/>
            </a:rPr>
            <a:t>مهارتهای مورد نیاز مربی برای رسیدن به موفقیت</a:t>
          </a:r>
          <a:endParaRPr lang="fa-IR" sz="2400" kern="1200" dirty="0">
            <a:cs typeface="B Mitra" pitchFamily="2" charset="-78"/>
          </a:endParaRPr>
        </a:p>
      </dsp:txBody>
      <dsp:txXfrm>
        <a:off x="3099159" y="1852178"/>
        <a:ext cx="2031280" cy="2031280"/>
      </dsp:txXfrm>
    </dsp:sp>
    <dsp:sp modelId="{52A81610-0EC1-4C23-AD40-560CA7134A0A}">
      <dsp:nvSpPr>
        <dsp:cNvPr id="0" name=""/>
        <dsp:cNvSpPr/>
      </dsp:nvSpPr>
      <dsp:spPr>
        <a:xfrm>
          <a:off x="3403851" y="2108"/>
          <a:ext cx="1421896" cy="142189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12001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700" kern="1200" dirty="0" smtClean="0">
              <a:cs typeface="B Mitra" pitchFamily="2" charset="-78"/>
            </a:rPr>
            <a:t>مهارت تکنیکی</a:t>
          </a:r>
          <a:endParaRPr lang="fa-IR" sz="2700" kern="1200" dirty="0">
            <a:cs typeface="B Mitra" pitchFamily="2" charset="-78"/>
          </a:endParaRPr>
        </a:p>
      </dsp:txBody>
      <dsp:txXfrm>
        <a:off x="3403851" y="2108"/>
        <a:ext cx="1421896" cy="1421896"/>
      </dsp:txXfrm>
    </dsp:sp>
    <dsp:sp modelId="{2700D565-E2A6-4807-8077-F354E7D6B65E}">
      <dsp:nvSpPr>
        <dsp:cNvPr id="0" name=""/>
        <dsp:cNvSpPr/>
      </dsp:nvSpPr>
      <dsp:spPr>
        <a:xfrm>
          <a:off x="5558613" y="2156870"/>
          <a:ext cx="1421896" cy="142189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12001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700" kern="1200" dirty="0" smtClean="0">
              <a:cs typeface="B Mitra" pitchFamily="2" charset="-78"/>
            </a:rPr>
            <a:t>مهارتهای تاکتیکی</a:t>
          </a:r>
          <a:endParaRPr lang="fa-IR" sz="2700" kern="1200" dirty="0">
            <a:cs typeface="B Mitra" pitchFamily="2" charset="-78"/>
          </a:endParaRPr>
        </a:p>
      </dsp:txBody>
      <dsp:txXfrm>
        <a:off x="5558613" y="2156870"/>
        <a:ext cx="1421896" cy="1421896"/>
      </dsp:txXfrm>
    </dsp:sp>
    <dsp:sp modelId="{9D310E07-B0EE-45F0-A3DB-2E381F9BB979}">
      <dsp:nvSpPr>
        <dsp:cNvPr id="0" name=""/>
        <dsp:cNvSpPr/>
      </dsp:nvSpPr>
      <dsp:spPr>
        <a:xfrm>
          <a:off x="3403851" y="4311632"/>
          <a:ext cx="1421896" cy="142189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12001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700" kern="1200" dirty="0" smtClean="0">
              <a:cs typeface="B Mitra" pitchFamily="2" charset="-78"/>
            </a:rPr>
            <a:t>مهارتهای مدیریتی</a:t>
          </a:r>
          <a:endParaRPr lang="fa-IR" sz="2700" kern="1200" dirty="0">
            <a:cs typeface="B Mitra" pitchFamily="2" charset="-78"/>
          </a:endParaRPr>
        </a:p>
      </dsp:txBody>
      <dsp:txXfrm>
        <a:off x="3403851" y="4311632"/>
        <a:ext cx="1421896" cy="1421896"/>
      </dsp:txXfrm>
    </dsp:sp>
    <dsp:sp modelId="{EDFD8097-E1AD-492E-A6CD-815DF7825F24}">
      <dsp:nvSpPr>
        <dsp:cNvPr id="0" name=""/>
        <dsp:cNvSpPr/>
      </dsp:nvSpPr>
      <dsp:spPr>
        <a:xfrm>
          <a:off x="1249089" y="2156870"/>
          <a:ext cx="1421896" cy="142189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12001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700" kern="1200" dirty="0" smtClean="0">
              <a:cs typeface="B Mitra" pitchFamily="2" charset="-78"/>
            </a:rPr>
            <a:t>مهارتهای بین فردی </a:t>
          </a:r>
          <a:endParaRPr lang="fa-IR" sz="2700" kern="1200" dirty="0">
            <a:cs typeface="B Mitra" pitchFamily="2" charset="-78"/>
          </a:endParaRPr>
        </a:p>
      </dsp:txBody>
      <dsp:txXfrm>
        <a:off x="1249089" y="2156870"/>
        <a:ext cx="1421896" cy="142189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Rectangle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Rectangle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Rectangle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Rectangle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Rounded Rectangle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Rounded Rectangle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852E74B0-2E2D-4E6A-AC7B-3DF29A12C4F3}" type="datetimeFigureOut">
              <a:rPr lang="fa-IR" smtClean="0"/>
              <a:t>1431/07/20</a:t>
            </a:fld>
            <a:endParaRPr lang="fa-IR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fa-IR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559FBA41-B6DD-45CE-BF57-DC77B4F12DB6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E74B0-2E2D-4E6A-AC7B-3DF29A12C4F3}" type="datetimeFigureOut">
              <a:rPr lang="fa-IR" smtClean="0"/>
              <a:t>1431/07/20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FBA41-B6DD-45CE-BF57-DC77B4F12DB6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E74B0-2E2D-4E6A-AC7B-3DF29A12C4F3}" type="datetimeFigureOut">
              <a:rPr lang="fa-IR" smtClean="0"/>
              <a:t>1431/07/20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FBA41-B6DD-45CE-BF57-DC77B4F12DB6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E74B0-2E2D-4E6A-AC7B-3DF29A12C4F3}" type="datetimeFigureOut">
              <a:rPr lang="fa-IR" smtClean="0"/>
              <a:t>1431/07/20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FBA41-B6DD-45CE-BF57-DC77B4F12DB6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E74B0-2E2D-4E6A-AC7B-3DF29A12C4F3}" type="datetimeFigureOut">
              <a:rPr lang="fa-IR" smtClean="0"/>
              <a:t>1431/07/20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FBA41-B6DD-45CE-BF57-DC77B4F12DB6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E74B0-2E2D-4E6A-AC7B-3DF29A12C4F3}" type="datetimeFigureOut">
              <a:rPr lang="fa-IR" smtClean="0"/>
              <a:t>1431/07/20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FBA41-B6DD-45CE-BF57-DC77B4F12DB6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52E74B0-2E2D-4E6A-AC7B-3DF29A12C4F3}" type="datetimeFigureOut">
              <a:rPr lang="fa-IR" smtClean="0"/>
              <a:t>1431/07/20</a:t>
            </a:fld>
            <a:endParaRPr lang="fa-I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559FBA41-B6DD-45CE-BF57-DC77B4F12DB6}" type="slidenum">
              <a:rPr lang="fa-IR" smtClean="0"/>
              <a:t>‹#›</a:t>
            </a:fld>
            <a:endParaRPr lang="fa-IR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fa-I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852E74B0-2E2D-4E6A-AC7B-3DF29A12C4F3}" type="datetimeFigureOut">
              <a:rPr lang="fa-IR" smtClean="0"/>
              <a:t>1431/07/20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559FBA41-B6DD-45CE-BF57-DC77B4F12DB6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E74B0-2E2D-4E6A-AC7B-3DF29A12C4F3}" type="datetimeFigureOut">
              <a:rPr lang="fa-IR" smtClean="0"/>
              <a:t>1431/07/20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FBA41-B6DD-45CE-BF57-DC77B4F12DB6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E74B0-2E2D-4E6A-AC7B-3DF29A12C4F3}" type="datetimeFigureOut">
              <a:rPr lang="fa-IR" smtClean="0"/>
              <a:t>1431/07/20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FBA41-B6DD-45CE-BF57-DC77B4F12DB6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E74B0-2E2D-4E6A-AC7B-3DF29A12C4F3}" type="datetimeFigureOut">
              <a:rPr lang="fa-IR" smtClean="0"/>
              <a:t>1431/07/20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FBA41-B6DD-45CE-BF57-DC77B4F12DB6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Rectangle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Rectangle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Rounded Rectangle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Rounded Rectangle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Rectangle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Rectangle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Rectangle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Rectangle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Rectangle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852E74B0-2E2D-4E6A-AC7B-3DF29A12C4F3}" type="datetimeFigureOut">
              <a:rPr lang="fa-IR" smtClean="0"/>
              <a:t>1431/07/20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fa-IR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559FBA41-B6DD-45CE-BF57-DC77B4F12DB6}" type="slidenum">
              <a:rPr lang="fa-IR" smtClean="0"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1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r" rtl="1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r" rtl="1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r" rtl="1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r" rtl="1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r" rtl="1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r" rtl="1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r" rtl="1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r" rtl="1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r" rtl="1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990601"/>
            <a:ext cx="8458200" cy="1447799"/>
          </a:xfrm>
        </p:spPr>
        <p:txBody>
          <a:bodyPr>
            <a:normAutofit/>
          </a:bodyPr>
          <a:lstStyle/>
          <a:p>
            <a:pPr algn="ctr"/>
            <a:r>
              <a:rPr lang="fa-IR" sz="2800" b="1" dirty="0" smtClean="0">
                <a:cs typeface="B Mitra" pitchFamily="2" charset="-78"/>
              </a:rPr>
              <a:t>روانشناسی ورزشی</a:t>
            </a:r>
            <a:endParaRPr lang="fa-IR" sz="2800" b="1" dirty="0">
              <a:cs typeface="B Mitra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4495800"/>
            <a:ext cx="4953000" cy="1752600"/>
          </a:xfrm>
        </p:spPr>
        <p:txBody>
          <a:bodyPr/>
          <a:lstStyle/>
          <a:p>
            <a:pPr algn="ctr"/>
            <a:r>
              <a:rPr lang="fa-IR" dirty="0" smtClean="0">
                <a:solidFill>
                  <a:schemeClr val="tx1"/>
                </a:solidFill>
                <a:cs typeface="B Nazanin" pitchFamily="2" charset="-78"/>
              </a:rPr>
              <a:t>کمیته آموزش فدراسیون اسکی</a:t>
            </a:r>
          </a:p>
          <a:p>
            <a:pPr algn="ctr"/>
            <a:r>
              <a:rPr lang="fa-IR" dirty="0" smtClean="0">
                <a:solidFill>
                  <a:schemeClr val="tx1"/>
                </a:solidFill>
                <a:cs typeface="B Nazanin" pitchFamily="2" charset="-78"/>
              </a:rPr>
              <a:t>هیئت اسکی استان تهران </a:t>
            </a:r>
          </a:p>
          <a:p>
            <a:pPr algn="ctr"/>
            <a:endParaRPr lang="fa-IR" dirty="0"/>
          </a:p>
        </p:txBody>
      </p:sp>
      <p:pic>
        <p:nvPicPr>
          <p:cNvPr id="4" name="Picture 2" descr="C:\Users\Ran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257800"/>
            <a:ext cx="1905000" cy="1600200"/>
          </a:xfrm>
          <a:prstGeom prst="rect">
            <a:avLst/>
          </a:prstGeom>
          <a:noFill/>
        </p:spPr>
      </p:pic>
      <p:pic>
        <p:nvPicPr>
          <p:cNvPr id="5" name="Picture 3" descr="C:\Users\Rana\Desktop\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2800" y="5410200"/>
            <a:ext cx="1981200" cy="1447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685800"/>
          </a:xfrm>
        </p:spPr>
        <p:txBody>
          <a:bodyPr>
            <a:normAutofit/>
          </a:bodyPr>
          <a:lstStyle/>
          <a:p>
            <a:pPr algn="just"/>
            <a:r>
              <a:rPr lang="fa-IR" sz="2800" dirty="0" smtClean="0">
                <a:cs typeface="B Mitra" pitchFamily="2" charset="-78"/>
              </a:rPr>
              <a:t>سبک های مربیگری : </a:t>
            </a:r>
            <a:endParaRPr lang="fa-IR" sz="2800" dirty="0">
              <a:cs typeface="B Mitra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202936"/>
          </a:xfrm>
        </p:spPr>
        <p:txBody>
          <a:bodyPr>
            <a:normAutofit lnSpcReduction="10000"/>
          </a:bodyPr>
          <a:lstStyle/>
          <a:p>
            <a:pPr algn="just">
              <a:buClr>
                <a:schemeClr val="accent1"/>
              </a:buClr>
              <a:buFont typeface="Courier New" pitchFamily="49" charset="0"/>
              <a:buChar char="o"/>
            </a:pPr>
            <a:r>
              <a:rPr lang="fa-IR" sz="2400" dirty="0" smtClean="0">
                <a:cs typeface="B Mitra" pitchFamily="2" charset="-78"/>
              </a:rPr>
              <a:t>هدایت کنندۀ خشن ( استبدادی ) :</a:t>
            </a:r>
          </a:p>
          <a:p>
            <a:pPr algn="just">
              <a:buClr>
                <a:schemeClr val="accent1"/>
              </a:buClr>
            </a:pPr>
            <a:r>
              <a:rPr lang="fa-IR" sz="2400" dirty="0" smtClean="0">
                <a:cs typeface="B Mitra" pitchFamily="2" charset="-78"/>
              </a:rPr>
              <a:t>هدف از قبل تعیین شده بدون مشورت با ورزشکار</a:t>
            </a:r>
          </a:p>
          <a:p>
            <a:pPr algn="just">
              <a:buClr>
                <a:schemeClr val="accent1"/>
              </a:buClr>
            </a:pPr>
            <a:r>
              <a:rPr lang="fa-IR" sz="2400" dirty="0" smtClean="0">
                <a:cs typeface="B Mitra" pitchFamily="2" charset="-78"/>
              </a:rPr>
              <a:t>قوانین از </a:t>
            </a:r>
            <a:r>
              <a:rPr lang="fa-IR" sz="2400" dirty="0" smtClean="0">
                <a:cs typeface="B Mitra" pitchFamily="2" charset="-78"/>
              </a:rPr>
              <a:t>قبل تعیین شده بدون مشورت با </a:t>
            </a:r>
            <a:r>
              <a:rPr lang="fa-IR" sz="2400" dirty="0" smtClean="0">
                <a:cs typeface="B Mitra" pitchFamily="2" charset="-78"/>
              </a:rPr>
              <a:t>ورزشکار</a:t>
            </a:r>
          </a:p>
          <a:p>
            <a:pPr algn="just">
              <a:buClr>
                <a:schemeClr val="accent1"/>
              </a:buClr>
            </a:pPr>
            <a:r>
              <a:rPr lang="fa-IR" sz="2400" dirty="0" smtClean="0">
                <a:cs typeface="B Mitra" pitchFamily="2" charset="-78"/>
              </a:rPr>
              <a:t>تاکتیک ها مشخص شده</a:t>
            </a:r>
          </a:p>
          <a:p>
            <a:pPr algn="just">
              <a:buClr>
                <a:schemeClr val="accent1"/>
              </a:buClr>
            </a:pPr>
            <a:r>
              <a:rPr lang="fa-IR" sz="2400" dirty="0" smtClean="0">
                <a:cs typeface="B Mitra" pitchFamily="2" charset="-78"/>
              </a:rPr>
              <a:t>هدف اصلی : پیروزی مقدم بر همه چیز است .</a:t>
            </a:r>
          </a:p>
          <a:p>
            <a:pPr algn="just">
              <a:buClr>
                <a:schemeClr val="accent1"/>
              </a:buClr>
              <a:buFont typeface="Courier New" pitchFamily="49" charset="0"/>
              <a:buChar char="o"/>
            </a:pPr>
            <a:r>
              <a:rPr lang="fa-IR" sz="2400" dirty="0" smtClean="0">
                <a:cs typeface="B Mitra" pitchFamily="2" charset="-78"/>
              </a:rPr>
              <a:t>دموکراسی : </a:t>
            </a:r>
          </a:p>
          <a:p>
            <a:pPr algn="just">
              <a:buClr>
                <a:schemeClr val="accent1"/>
              </a:buClr>
            </a:pPr>
            <a:r>
              <a:rPr lang="fa-IR" sz="2400" dirty="0" smtClean="0">
                <a:cs typeface="B Mitra" pitchFamily="2" charset="-78"/>
              </a:rPr>
              <a:t>در هر موردی مشورت می کند .( اهداف ، قوانین ، تاکتیک ها )</a:t>
            </a:r>
          </a:p>
          <a:p>
            <a:pPr algn="just">
              <a:buClr>
                <a:schemeClr val="accent1"/>
              </a:buClr>
            </a:pPr>
            <a:r>
              <a:rPr lang="fa-IR" sz="2400" dirty="0" smtClean="0">
                <a:cs typeface="B Mitra" pitchFamily="2" charset="-78"/>
              </a:rPr>
              <a:t>هدف : ارتباط خوبی با بازیکنان داشته باشد .</a:t>
            </a:r>
          </a:p>
          <a:p>
            <a:pPr algn="just">
              <a:buClr>
                <a:schemeClr val="accent1"/>
              </a:buClr>
              <a:buFont typeface="Courier New" pitchFamily="49" charset="0"/>
              <a:buChar char="o"/>
            </a:pPr>
            <a:r>
              <a:rPr lang="fa-IR" sz="2400" dirty="0" smtClean="0">
                <a:cs typeface="B Mitra" pitchFamily="2" charset="-78"/>
              </a:rPr>
              <a:t>متقاعد کننده با تدبیر :</a:t>
            </a:r>
          </a:p>
          <a:p>
            <a:pPr algn="just">
              <a:buClr>
                <a:schemeClr val="accent1"/>
              </a:buClr>
            </a:pPr>
            <a:r>
              <a:rPr lang="fa-IR" sz="2400" dirty="0" smtClean="0">
                <a:cs typeface="B Mitra" pitchFamily="2" charset="-78"/>
              </a:rPr>
              <a:t>هدف اداره کردن است .</a:t>
            </a:r>
          </a:p>
          <a:p>
            <a:pPr algn="just">
              <a:buClr>
                <a:schemeClr val="accent1"/>
              </a:buClr>
            </a:pPr>
            <a:r>
              <a:rPr lang="fa-IR" sz="2400" dirty="0" smtClean="0">
                <a:cs typeface="B Mitra" pitchFamily="2" charset="-78"/>
              </a:rPr>
              <a:t>با ورزشکاران مشورت می کند ولی سرانجام آنها را متقاعد می کند که پیشنهادات او </a:t>
            </a:r>
            <a:r>
              <a:rPr lang="fa-IR" sz="2400" smtClean="0">
                <a:cs typeface="B Mitra" pitchFamily="2" charset="-78"/>
              </a:rPr>
              <a:t>را بپذیرند</a:t>
            </a:r>
            <a:r>
              <a:rPr lang="fa-IR" sz="2400" dirty="0" smtClean="0">
                <a:cs typeface="B Mitra" pitchFamily="2" charset="-78"/>
              </a:rPr>
              <a:t>.</a:t>
            </a:r>
          </a:p>
          <a:p>
            <a:pPr algn="just">
              <a:buClr>
                <a:schemeClr val="accent1"/>
              </a:buClr>
            </a:pPr>
            <a:r>
              <a:rPr lang="fa-IR" sz="2400" dirty="0" smtClean="0">
                <a:cs typeface="B Mitra" pitchFamily="2" charset="-78"/>
              </a:rPr>
              <a:t> </a:t>
            </a:r>
            <a:r>
              <a:rPr lang="fa-IR" sz="2400" dirty="0" smtClean="0">
                <a:cs typeface="B Mitra" pitchFamily="2" charset="-78"/>
              </a:rPr>
              <a:t>در مورد مسایل جزیی مشورت می کند و حواسشان را به آن پرت می کند و از مسایل مهم دور می شود ، و مشورت نمی کند .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685800"/>
            <a:ext cx="8229600" cy="838200"/>
          </a:xfrm>
        </p:spPr>
        <p:txBody>
          <a:bodyPr>
            <a:normAutofit/>
          </a:bodyPr>
          <a:lstStyle/>
          <a:p>
            <a:pPr algn="just"/>
            <a:r>
              <a:rPr lang="fa-IR" sz="2800" dirty="0" smtClean="0">
                <a:cs typeface="B Mitra" pitchFamily="2" charset="-78"/>
              </a:rPr>
              <a:t>تاریخچه روانشناسی ورزشی : </a:t>
            </a:r>
            <a:endParaRPr lang="fa-IR" sz="2800" dirty="0">
              <a:cs typeface="B Mitra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202936"/>
          </a:xfrm>
        </p:spPr>
        <p:txBody>
          <a:bodyPr>
            <a:normAutofit/>
          </a:bodyPr>
          <a:lstStyle/>
          <a:p>
            <a:pPr algn="just">
              <a:buClr>
                <a:schemeClr val="accent1"/>
              </a:buClr>
            </a:pPr>
            <a:r>
              <a:rPr lang="fa-IR" sz="2400" dirty="0" smtClean="0">
                <a:cs typeface="B Mitra" pitchFamily="2" charset="-78"/>
              </a:rPr>
              <a:t>در قدیم روانشناسی ورزشی نبود فقط روانشناسی آنهم بصورت کم وجود داشت .</a:t>
            </a:r>
          </a:p>
          <a:p>
            <a:pPr algn="just">
              <a:buClr>
                <a:schemeClr val="accent1"/>
              </a:buClr>
            </a:pPr>
            <a:r>
              <a:rPr lang="fa-IR" sz="2400" dirty="0" smtClean="0">
                <a:cs typeface="B Mitra" pitchFamily="2" charset="-78"/>
              </a:rPr>
              <a:t>محققین آمریکایی _ آلمانی در مورد روانشناسی دوچرخه سواران تحقیق کردند و کشف کردند که دفعات رکاب زدن در زمان حضور رقیبان تندتر از زمانی است که رقیبان حضور ندارند و فرد تنهاست .</a:t>
            </a:r>
          </a:p>
          <a:p>
            <a:pPr algn="just">
              <a:buClr>
                <a:schemeClr val="accent1"/>
              </a:buClr>
            </a:pPr>
            <a:r>
              <a:rPr lang="fa-IR" sz="2400" dirty="0" smtClean="0">
                <a:cs typeface="B Mitra" pitchFamily="2" charset="-78"/>
              </a:rPr>
              <a:t>کلمن پایه گذار علم روانشناسی است و پدر علم روانشناسی گویند .</a:t>
            </a:r>
          </a:p>
          <a:p>
            <a:pPr algn="just">
              <a:buClr>
                <a:schemeClr val="accent1"/>
              </a:buClr>
              <a:buNone/>
            </a:pPr>
            <a:endParaRPr lang="fa-IR" sz="2400" dirty="0" smtClean="0">
              <a:cs typeface="B Mitra" pitchFamily="2" charset="-78"/>
            </a:endParaRPr>
          </a:p>
          <a:p>
            <a:pPr algn="just">
              <a:buClr>
                <a:schemeClr val="accent1"/>
              </a:buClr>
              <a:buNone/>
            </a:pPr>
            <a:endParaRPr lang="fa-IR" sz="2400" dirty="0" smtClean="0">
              <a:cs typeface="B Mitra" pitchFamily="2" charset="-78"/>
            </a:endParaRPr>
          </a:p>
          <a:p>
            <a:pPr algn="just">
              <a:buClr>
                <a:schemeClr val="accent1"/>
              </a:buClr>
              <a:buFont typeface="Wingdings" pitchFamily="2" charset="2"/>
              <a:buChar char="q"/>
            </a:pPr>
            <a:r>
              <a:rPr lang="fa-IR" sz="2400" dirty="0" smtClean="0">
                <a:cs typeface="B Mitra" pitchFamily="2" charset="-78"/>
              </a:rPr>
              <a:t>روانشناسی ورزشی شامل سه قسمت است : </a:t>
            </a:r>
          </a:p>
          <a:p>
            <a:pPr algn="just">
              <a:buClr>
                <a:schemeClr val="accent1"/>
              </a:buClr>
              <a:buFont typeface="Wingdings" pitchFamily="2" charset="2"/>
              <a:buChar char="§"/>
            </a:pPr>
            <a:r>
              <a:rPr lang="fa-IR" sz="2400" dirty="0" smtClean="0">
                <a:cs typeface="B Mitra" pitchFamily="2" charset="-78"/>
              </a:rPr>
              <a:t>یادگیری : انگیزه ، بازخورد </a:t>
            </a:r>
          </a:p>
          <a:p>
            <a:pPr algn="just">
              <a:buClr>
                <a:schemeClr val="accent1"/>
              </a:buClr>
              <a:buFont typeface="Wingdings" pitchFamily="2" charset="2"/>
              <a:buChar char="§"/>
            </a:pPr>
            <a:r>
              <a:rPr lang="fa-IR" sz="2400" dirty="0" smtClean="0">
                <a:cs typeface="B Mitra" pitchFamily="2" charset="-78"/>
              </a:rPr>
              <a:t>رشد و تکامل </a:t>
            </a:r>
          </a:p>
          <a:p>
            <a:pPr algn="just">
              <a:buClr>
                <a:schemeClr val="accent1"/>
              </a:buClr>
              <a:buFont typeface="Wingdings" pitchFamily="2" charset="2"/>
              <a:buChar char="§"/>
            </a:pPr>
            <a:r>
              <a:rPr lang="fa-IR" sz="2400" dirty="0" smtClean="0">
                <a:cs typeface="B Mitra" pitchFamily="2" charset="-78"/>
              </a:rPr>
              <a:t>اجتماعی و شخصیت : فقر ، سیاست ، بیکاری ، اعتیاد ؛ پرخاشگری ، خصوصیات شخصی</a:t>
            </a:r>
          </a:p>
          <a:p>
            <a:pPr algn="just">
              <a:buClr>
                <a:schemeClr val="accent1"/>
              </a:buClr>
            </a:pPr>
            <a:endParaRPr lang="fa-IR" sz="2400" dirty="0" smtClean="0">
              <a:cs typeface="B Mitra" pitchFamily="2" charset="-78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533400"/>
          </a:xfrm>
        </p:spPr>
        <p:txBody>
          <a:bodyPr>
            <a:normAutofit/>
          </a:bodyPr>
          <a:lstStyle/>
          <a:p>
            <a:pPr algn="just"/>
            <a:r>
              <a:rPr lang="fa-IR" sz="2800" dirty="0" smtClean="0">
                <a:cs typeface="B Mitra" pitchFamily="2" charset="-78"/>
              </a:rPr>
              <a:t>انگیزه : </a:t>
            </a:r>
            <a:endParaRPr lang="fa-IR" sz="2800" dirty="0">
              <a:cs typeface="B Mitra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507736"/>
          </a:xfrm>
        </p:spPr>
        <p:txBody>
          <a:bodyPr>
            <a:noAutofit/>
          </a:bodyPr>
          <a:lstStyle/>
          <a:p>
            <a:pPr algn="just">
              <a:buClr>
                <a:schemeClr val="tx2"/>
              </a:buClr>
              <a:buFont typeface="Courier New" pitchFamily="49" charset="0"/>
              <a:buChar char="o"/>
            </a:pPr>
            <a:r>
              <a:rPr lang="fa-IR" sz="2300" dirty="0" smtClean="0">
                <a:cs typeface="B Mitra" pitchFamily="2" charset="-78"/>
              </a:rPr>
              <a:t>یک محرک است . </a:t>
            </a:r>
          </a:p>
          <a:p>
            <a:pPr algn="just">
              <a:buClr>
                <a:schemeClr val="tx2"/>
              </a:buClr>
              <a:buFont typeface="Courier New" pitchFamily="49" charset="0"/>
              <a:buChar char="o"/>
            </a:pPr>
            <a:r>
              <a:rPr lang="fa-IR" sz="2300" dirty="0" smtClean="0">
                <a:cs typeface="B Mitra" pitchFamily="2" charset="-78"/>
              </a:rPr>
              <a:t>بوجود آورندۀ افکار ، هیجانات ، خواسته ها است .</a:t>
            </a:r>
          </a:p>
          <a:p>
            <a:pPr algn="just">
              <a:buClr>
                <a:schemeClr val="tx2"/>
              </a:buClr>
              <a:buFont typeface="Courier New" pitchFamily="49" charset="0"/>
              <a:buChar char="o"/>
            </a:pPr>
            <a:r>
              <a:rPr lang="fa-IR" sz="2300" dirty="0" smtClean="0">
                <a:cs typeface="B Mitra" pitchFamily="2" charset="-78"/>
              </a:rPr>
              <a:t>انگیزه به دونوع است : </a:t>
            </a:r>
          </a:p>
          <a:p>
            <a:pPr algn="just">
              <a:buClr>
                <a:schemeClr val="tx2"/>
              </a:buClr>
              <a:buFont typeface="Arial" pitchFamily="34" charset="0"/>
              <a:buChar char="•"/>
            </a:pPr>
            <a:r>
              <a:rPr lang="fa-IR" sz="2300" dirty="0" smtClean="0">
                <a:cs typeface="B Mitra" pitchFamily="2" charset="-78"/>
              </a:rPr>
              <a:t>انگیزه درونی : از درون شخص سرچشمه می گیرد . علاقه به ورزش ، افزایش اطلاعات علمی</a:t>
            </a:r>
          </a:p>
          <a:p>
            <a:pPr algn="just">
              <a:buClr>
                <a:schemeClr val="tx2"/>
              </a:buClr>
              <a:buFont typeface="Arial" pitchFamily="34" charset="0"/>
              <a:buChar char="•"/>
            </a:pPr>
            <a:r>
              <a:rPr lang="fa-IR" sz="2300" dirty="0" smtClean="0">
                <a:cs typeface="B Mitra" pitchFamily="2" charset="-78"/>
              </a:rPr>
              <a:t>انگیزه بیرونی : از محیط سرچشمه می گیرد .  رقابت ، کسب جایگاه اجتماعی </a:t>
            </a:r>
          </a:p>
          <a:p>
            <a:pPr algn="just">
              <a:buClr>
                <a:schemeClr val="tx2"/>
              </a:buClr>
              <a:buFont typeface="Courier New" pitchFamily="49" charset="0"/>
              <a:buChar char="o"/>
            </a:pPr>
            <a:r>
              <a:rPr lang="fa-IR" sz="2300" dirty="0" smtClean="0">
                <a:cs typeface="B Mitra" pitchFamily="2" charset="-78"/>
              </a:rPr>
              <a:t>انگیزه های درونی یک مقدار پایدارتر ار انگیزه های بیرونی است . انگیزه های درونی نیز کاملاً از بین نمی رود .</a:t>
            </a:r>
          </a:p>
          <a:p>
            <a:pPr algn="just">
              <a:buClr>
                <a:schemeClr val="tx2"/>
              </a:buClr>
              <a:buFont typeface="Courier New" pitchFamily="49" charset="0"/>
              <a:buChar char="o"/>
            </a:pPr>
            <a:r>
              <a:rPr lang="fa-IR" sz="2300" dirty="0" smtClean="0">
                <a:cs typeface="B Mitra" pitchFamily="2" charset="-78"/>
              </a:rPr>
              <a:t>انگیزه ها می تواند بصورت اولیه و ثانویه باشد :</a:t>
            </a:r>
          </a:p>
          <a:p>
            <a:pPr algn="just">
              <a:buClr>
                <a:schemeClr val="tx2"/>
              </a:buClr>
              <a:buFont typeface="Arial" pitchFamily="34" charset="0"/>
              <a:buChar char="•"/>
            </a:pPr>
            <a:r>
              <a:rPr lang="fa-IR" sz="2300" dirty="0" smtClean="0">
                <a:cs typeface="B Mitra" pitchFamily="2" charset="-78"/>
              </a:rPr>
              <a:t>انگیزۀ اولیه : مربوط می شود به خود ورزش</a:t>
            </a:r>
          </a:p>
          <a:p>
            <a:pPr algn="just">
              <a:buClr>
                <a:schemeClr val="tx2"/>
              </a:buClr>
              <a:buFont typeface="Arial" pitchFamily="34" charset="0"/>
              <a:buChar char="•"/>
            </a:pPr>
            <a:r>
              <a:rPr lang="fa-IR" sz="2300" dirty="0" smtClean="0">
                <a:cs typeface="B Mitra" pitchFamily="2" charset="-78"/>
              </a:rPr>
              <a:t>انگیزۀ ثانویه : عوامل خارجی  ( تشویق ، جوایز ، ...... )</a:t>
            </a:r>
          </a:p>
          <a:p>
            <a:pPr algn="just">
              <a:buClr>
                <a:schemeClr val="tx2"/>
              </a:buClr>
              <a:buFont typeface="Courier New" pitchFamily="49" charset="0"/>
              <a:buChar char="o"/>
            </a:pPr>
            <a:r>
              <a:rPr lang="fa-IR" sz="2300" dirty="0" smtClean="0">
                <a:cs typeface="B Mitra" pitchFamily="2" charset="-78"/>
              </a:rPr>
              <a:t>انگیزه می تواند بصورت مثبت و منفی باشد .</a:t>
            </a:r>
          </a:p>
          <a:p>
            <a:pPr algn="just">
              <a:buClr>
                <a:schemeClr val="tx2"/>
              </a:buClr>
              <a:buFont typeface="Arial" pitchFamily="34" charset="0"/>
              <a:buChar char="•"/>
            </a:pPr>
            <a:r>
              <a:rPr lang="fa-IR" sz="2300" dirty="0" smtClean="0">
                <a:cs typeface="B Mitra" pitchFamily="2" charset="-78"/>
              </a:rPr>
              <a:t>زمانی که در یک رشته ورزشی نتیجه می گیریم ، انگیزه مثبت ایجاد می شود ولی اگر به موفقیت نرسیم انگیزه منفی ایجاد می شود .</a:t>
            </a:r>
          </a:p>
          <a:p>
            <a:pPr algn="just">
              <a:buClr>
                <a:schemeClr val="tx2"/>
              </a:buClr>
              <a:buFont typeface="Arial" pitchFamily="34" charset="0"/>
              <a:buChar char="•"/>
            </a:pPr>
            <a:r>
              <a:rPr lang="fa-IR" sz="2300" dirty="0" smtClean="0">
                <a:cs typeface="B Mitra" pitchFamily="2" charset="-78"/>
              </a:rPr>
              <a:t>انگیزه مثبت می تواند به انگیزه منفی تبدیل شود . مثل علاقه به شنا و پس از آن اجبار رفتن به قسمت عمیق : انگیزه مثبت را تبدیل به انگیزه منفی می کند 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685800"/>
          </a:xfrm>
        </p:spPr>
        <p:txBody>
          <a:bodyPr>
            <a:normAutofit/>
          </a:bodyPr>
          <a:lstStyle/>
          <a:p>
            <a:pPr algn="r"/>
            <a:r>
              <a:rPr lang="fa-IR" sz="2800" dirty="0" smtClean="0">
                <a:cs typeface="B Mitra" pitchFamily="2" charset="-78"/>
              </a:rPr>
              <a:t>بازخورد :</a:t>
            </a:r>
            <a:endParaRPr lang="fa-IR" sz="2800" dirty="0">
              <a:cs typeface="B Mitra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279136"/>
          </a:xfrm>
        </p:spPr>
        <p:txBody>
          <a:bodyPr>
            <a:normAutofit/>
          </a:bodyPr>
          <a:lstStyle/>
          <a:p>
            <a:pPr algn="just">
              <a:buClr>
                <a:schemeClr val="tx2"/>
              </a:buClr>
              <a:buFont typeface="Courier New" pitchFamily="49" charset="0"/>
              <a:buChar char="o"/>
            </a:pPr>
            <a:r>
              <a:rPr lang="fa-IR" sz="2400" dirty="0" smtClean="0">
                <a:cs typeface="B Mitra" pitchFamily="2" charset="-78"/>
              </a:rPr>
              <a:t>بازخورد یکی از عواملی است که در انگیزه اثر دارد .</a:t>
            </a:r>
          </a:p>
          <a:p>
            <a:pPr algn="just">
              <a:buClr>
                <a:schemeClr val="tx2"/>
              </a:buClr>
              <a:buFont typeface="Courier New" pitchFamily="49" charset="0"/>
              <a:buChar char="o"/>
            </a:pPr>
            <a:r>
              <a:rPr lang="fa-IR" sz="2400" dirty="0" smtClean="0">
                <a:cs typeface="B Mitra" pitchFamily="2" charset="-78"/>
              </a:rPr>
              <a:t>نتایج رفتار ما ، بازخورد را بوجود می آورد .</a:t>
            </a:r>
          </a:p>
          <a:p>
            <a:pPr algn="just">
              <a:buClr>
                <a:schemeClr val="tx2"/>
              </a:buClr>
              <a:buNone/>
            </a:pPr>
            <a:endParaRPr lang="fa-IR" sz="2400" dirty="0" smtClean="0">
              <a:cs typeface="B Mitra" pitchFamily="2" charset="-78"/>
            </a:endParaRPr>
          </a:p>
          <a:p>
            <a:pPr algn="just">
              <a:buClr>
                <a:schemeClr val="tx2"/>
              </a:buClr>
              <a:buFont typeface="Courier New" pitchFamily="49" charset="0"/>
              <a:buChar char="o"/>
            </a:pPr>
            <a:r>
              <a:rPr lang="fa-IR" sz="2400" dirty="0" smtClean="0">
                <a:cs typeface="B Mitra" pitchFamily="2" charset="-78"/>
              </a:rPr>
              <a:t>بازخورد به دو صورت است : </a:t>
            </a:r>
          </a:p>
          <a:p>
            <a:pPr algn="just">
              <a:buClr>
                <a:schemeClr val="tx2"/>
              </a:buClr>
            </a:pPr>
            <a:r>
              <a:rPr lang="fa-IR" sz="2400" dirty="0" smtClean="0">
                <a:cs typeface="B Mitra" pitchFamily="2" charset="-78"/>
              </a:rPr>
              <a:t>منابع اولیه : از خودمون ( بینایی ، شنوایی ، لامسه ، انرژی در عضلات )</a:t>
            </a:r>
          </a:p>
          <a:p>
            <a:pPr algn="just">
              <a:buClr>
                <a:schemeClr val="tx2"/>
              </a:buClr>
            </a:pPr>
            <a:r>
              <a:rPr lang="fa-IR" sz="2400" dirty="0" smtClean="0">
                <a:cs typeface="B Mitra" pitchFamily="2" charset="-78"/>
              </a:rPr>
              <a:t>منابع ثانویه : از بیرون می آید و منابع اولیه را افزایش یا تقویت می کند .</a:t>
            </a:r>
          </a:p>
          <a:p>
            <a:pPr algn="just">
              <a:buClr>
                <a:schemeClr val="tx2"/>
              </a:buClr>
              <a:buNone/>
            </a:pPr>
            <a:endParaRPr lang="fa-IR" sz="2400" dirty="0" smtClean="0">
              <a:cs typeface="B Mitra" pitchFamily="2" charset="-78"/>
            </a:endParaRPr>
          </a:p>
          <a:p>
            <a:pPr algn="just">
              <a:buClr>
                <a:schemeClr val="tx2"/>
              </a:buClr>
              <a:buFont typeface="Courier New" pitchFamily="49" charset="0"/>
              <a:buChar char="o"/>
            </a:pPr>
            <a:r>
              <a:rPr lang="fa-IR" sz="2400" dirty="0" smtClean="0">
                <a:cs typeface="B Mitra" pitchFamily="2" charset="-78"/>
              </a:rPr>
              <a:t>مربی از سه طریق می تواند بازخورد دهد :</a:t>
            </a:r>
          </a:p>
          <a:p>
            <a:pPr algn="just">
              <a:buClr>
                <a:schemeClr val="tx2"/>
              </a:buClr>
            </a:pPr>
            <a:r>
              <a:rPr lang="fa-IR" sz="2400" dirty="0" smtClean="0">
                <a:cs typeface="B Mitra" pitchFamily="2" charset="-78"/>
              </a:rPr>
              <a:t>کلامی </a:t>
            </a:r>
          </a:p>
          <a:p>
            <a:pPr algn="just">
              <a:buClr>
                <a:schemeClr val="tx2"/>
              </a:buClr>
            </a:pPr>
            <a:r>
              <a:rPr lang="fa-IR" sz="2400" dirty="0" smtClean="0">
                <a:cs typeface="B Mitra" pitchFamily="2" charset="-78"/>
              </a:rPr>
              <a:t>نمایش حرکت </a:t>
            </a:r>
          </a:p>
          <a:p>
            <a:pPr algn="just">
              <a:buClr>
                <a:schemeClr val="tx2"/>
              </a:buClr>
            </a:pPr>
            <a:r>
              <a:rPr lang="fa-IR" sz="2400" dirty="0" smtClean="0">
                <a:cs typeface="B Mitra" pitchFamily="2" charset="-78"/>
              </a:rPr>
              <a:t>هدایت بازویی</a:t>
            </a:r>
          </a:p>
          <a:p>
            <a:pPr algn="just">
              <a:buClr>
                <a:schemeClr val="tx2"/>
              </a:buClr>
              <a:buNone/>
            </a:pPr>
            <a:endParaRPr lang="fa-IR" sz="2400" dirty="0" smtClean="0">
              <a:cs typeface="B Mitra" pitchFamily="2" charset="-78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533400"/>
          </a:xfrm>
        </p:spPr>
        <p:txBody>
          <a:bodyPr>
            <a:normAutofit/>
          </a:bodyPr>
          <a:lstStyle/>
          <a:p>
            <a:pPr algn="just"/>
            <a:r>
              <a:rPr lang="fa-IR" sz="2800" dirty="0" smtClean="0">
                <a:cs typeface="B Mitra" pitchFamily="2" charset="-78"/>
              </a:rPr>
              <a:t>استرس : </a:t>
            </a:r>
            <a:endParaRPr lang="fa-IR" sz="2800" dirty="0">
              <a:cs typeface="B Mitra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279136"/>
          </a:xfrm>
        </p:spPr>
        <p:txBody>
          <a:bodyPr>
            <a:normAutofit lnSpcReduction="10000"/>
          </a:bodyPr>
          <a:lstStyle/>
          <a:p>
            <a:pPr algn="just">
              <a:buClr>
                <a:schemeClr val="accent1"/>
              </a:buClr>
              <a:buFont typeface="Courier New" pitchFamily="49" charset="0"/>
              <a:buChar char="o"/>
            </a:pPr>
            <a:r>
              <a:rPr lang="fa-IR" sz="2400" dirty="0" smtClean="0">
                <a:cs typeface="B Mitra" pitchFamily="2" charset="-78"/>
              </a:rPr>
              <a:t>استرس پاسخ هیجانی فرد به تجارب موثر آن است .</a:t>
            </a:r>
          </a:p>
          <a:p>
            <a:pPr algn="just">
              <a:buClr>
                <a:schemeClr val="accent1"/>
              </a:buClr>
              <a:buNone/>
            </a:pPr>
            <a:endParaRPr lang="fa-IR" sz="2400" dirty="0" smtClean="0">
              <a:cs typeface="B Mitra" pitchFamily="2" charset="-78"/>
            </a:endParaRPr>
          </a:p>
          <a:p>
            <a:pPr algn="just">
              <a:buClr>
                <a:schemeClr val="accent1"/>
              </a:buClr>
              <a:buFont typeface="Courier New" pitchFamily="49" charset="0"/>
              <a:buChar char="o"/>
            </a:pPr>
            <a:r>
              <a:rPr lang="fa-IR" sz="2400" dirty="0" smtClean="0">
                <a:cs typeface="B Mitra" pitchFamily="2" charset="-78"/>
              </a:rPr>
              <a:t>به دنبال استرس نیاز احساس می شود یعنی نیازها باعث بوجود آمدن استرس می شوند .</a:t>
            </a:r>
          </a:p>
          <a:p>
            <a:pPr algn="just">
              <a:buClr>
                <a:schemeClr val="accent1"/>
              </a:buClr>
              <a:buNone/>
            </a:pPr>
            <a:endParaRPr lang="fa-IR" sz="2400" dirty="0" smtClean="0">
              <a:cs typeface="B Mitra" pitchFamily="2" charset="-78"/>
            </a:endParaRPr>
          </a:p>
          <a:p>
            <a:pPr algn="just">
              <a:buClr>
                <a:schemeClr val="accent1"/>
              </a:buClr>
              <a:buFont typeface="Courier New" pitchFamily="49" charset="0"/>
              <a:buChar char="o"/>
            </a:pPr>
            <a:r>
              <a:rPr lang="fa-IR" sz="2400" dirty="0" smtClean="0">
                <a:cs typeface="B Mitra" pitchFamily="2" charset="-78"/>
              </a:rPr>
              <a:t>عوامل بوجود آورندۀ استرس در ورزش عبارتند از :</a:t>
            </a:r>
          </a:p>
          <a:p>
            <a:pPr algn="just">
              <a:buClr>
                <a:schemeClr val="accent1"/>
              </a:buClr>
            </a:pPr>
            <a:r>
              <a:rPr lang="fa-IR" sz="2400" dirty="0" smtClean="0">
                <a:cs typeface="B Mitra" pitchFamily="2" charset="-78"/>
              </a:rPr>
              <a:t>مسابقه</a:t>
            </a:r>
          </a:p>
          <a:p>
            <a:pPr algn="just">
              <a:buClr>
                <a:schemeClr val="accent1"/>
              </a:buClr>
            </a:pPr>
            <a:r>
              <a:rPr lang="fa-IR" sz="2400" dirty="0" smtClean="0">
                <a:cs typeface="B Mitra" pitchFamily="2" charset="-78"/>
              </a:rPr>
              <a:t>زمان مسابقه</a:t>
            </a:r>
          </a:p>
          <a:p>
            <a:pPr algn="just">
              <a:buClr>
                <a:schemeClr val="accent1"/>
              </a:buClr>
            </a:pPr>
            <a:r>
              <a:rPr lang="fa-IR" sz="2400" dirty="0" smtClean="0">
                <a:cs typeface="B Mitra" pitchFamily="2" charset="-78"/>
              </a:rPr>
              <a:t>سطح آمادگی ورزشکار</a:t>
            </a:r>
          </a:p>
          <a:p>
            <a:pPr algn="just">
              <a:buClr>
                <a:schemeClr val="accent1"/>
              </a:buClr>
            </a:pPr>
            <a:r>
              <a:rPr lang="fa-IR" sz="2400" dirty="0" smtClean="0">
                <a:cs typeface="B Mitra" pitchFamily="2" charset="-78"/>
              </a:rPr>
              <a:t>سطح مسابقات</a:t>
            </a:r>
          </a:p>
          <a:p>
            <a:pPr algn="just">
              <a:buClr>
                <a:schemeClr val="accent1"/>
              </a:buClr>
            </a:pPr>
            <a:r>
              <a:rPr lang="fa-IR" sz="2400" dirty="0" smtClean="0">
                <a:cs typeface="B Mitra" pitchFamily="2" charset="-78"/>
              </a:rPr>
              <a:t>نوع ورزشکار ( مبتدی / حرفه ای )</a:t>
            </a:r>
          </a:p>
          <a:p>
            <a:pPr algn="just">
              <a:buClr>
                <a:schemeClr val="accent1"/>
              </a:buClr>
              <a:buNone/>
            </a:pPr>
            <a:endParaRPr lang="fa-IR" sz="2400" dirty="0" smtClean="0">
              <a:cs typeface="B Mitra" pitchFamily="2" charset="-78"/>
            </a:endParaRPr>
          </a:p>
          <a:p>
            <a:pPr algn="just">
              <a:buClr>
                <a:schemeClr val="accent1"/>
              </a:buClr>
              <a:buFont typeface="Courier New" pitchFamily="49" charset="0"/>
              <a:buChar char="o"/>
            </a:pPr>
            <a:r>
              <a:rPr lang="fa-IR" sz="2400" dirty="0" smtClean="0">
                <a:cs typeface="B Mitra" pitchFamily="2" charset="-78"/>
              </a:rPr>
              <a:t>در رشته های ظریف و پیچیده  وجود استرس به مهارت و عملکرد ورزشکار صدمه می زند .</a:t>
            </a:r>
          </a:p>
          <a:p>
            <a:pPr algn="just">
              <a:buClr>
                <a:schemeClr val="accent1"/>
              </a:buClr>
              <a:buNone/>
            </a:pPr>
            <a:endParaRPr lang="fa-IR" sz="2400" dirty="0" smtClean="0">
              <a:cs typeface="B Mitra" pitchFamily="2" charset="-78"/>
            </a:endParaRPr>
          </a:p>
          <a:p>
            <a:pPr algn="just">
              <a:buClr>
                <a:schemeClr val="accent1"/>
              </a:buClr>
              <a:buFont typeface="Courier New" pitchFamily="49" charset="0"/>
              <a:buChar char="o"/>
            </a:pPr>
            <a:r>
              <a:rPr lang="fa-IR" sz="2400" dirty="0" smtClean="0">
                <a:cs typeface="B Mitra" pitchFamily="2" charset="-78"/>
              </a:rPr>
              <a:t>در رشته های سرعتی و قدرتی وجود استرس ، خودش یک محرک است .</a:t>
            </a:r>
            <a:endParaRPr lang="fa-IR" sz="2400" dirty="0" smtClean="0">
              <a:cs typeface="B Mitra" pitchFamily="2" charset="-78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609600"/>
          </a:xfrm>
        </p:spPr>
        <p:txBody>
          <a:bodyPr>
            <a:normAutofit/>
          </a:bodyPr>
          <a:lstStyle/>
          <a:p>
            <a:pPr algn="just"/>
            <a:r>
              <a:rPr lang="fa-IR" sz="2800" dirty="0" smtClean="0">
                <a:cs typeface="B Mitra" pitchFamily="2" charset="-78"/>
              </a:rPr>
              <a:t>چه عوامل روانی در ارتباط با استرس هستند ؟</a:t>
            </a:r>
            <a:endParaRPr lang="fa-IR" sz="2800" dirty="0">
              <a:cs typeface="B Mitra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202936"/>
          </a:xfrm>
        </p:spPr>
        <p:txBody>
          <a:bodyPr>
            <a:normAutofit/>
          </a:bodyPr>
          <a:lstStyle/>
          <a:p>
            <a:pPr marL="566928" indent="-457200" algn="just">
              <a:buClr>
                <a:schemeClr val="tx2"/>
              </a:buClr>
              <a:buFont typeface="+mj-lt"/>
              <a:buAutoNum type="arabicPeriod"/>
            </a:pPr>
            <a:r>
              <a:rPr lang="fa-IR" sz="2400" dirty="0" smtClean="0">
                <a:cs typeface="B Mitra" pitchFamily="2" charset="-78"/>
              </a:rPr>
              <a:t>اعتماد به نفس</a:t>
            </a:r>
          </a:p>
          <a:p>
            <a:pPr marL="566928" indent="-457200" algn="just">
              <a:buClr>
                <a:schemeClr val="tx2"/>
              </a:buClr>
              <a:buFont typeface="+mj-lt"/>
              <a:buAutoNum type="arabicPeriod"/>
            </a:pPr>
            <a:r>
              <a:rPr lang="fa-IR" sz="2400" dirty="0" smtClean="0">
                <a:cs typeface="B Mitra" pitchFamily="2" charset="-78"/>
              </a:rPr>
              <a:t>انگیزه </a:t>
            </a:r>
          </a:p>
          <a:p>
            <a:pPr marL="566928" indent="-457200" algn="just">
              <a:buClr>
                <a:schemeClr val="tx2"/>
              </a:buClr>
              <a:buFont typeface="+mj-lt"/>
              <a:buAutoNum type="arabicPeriod"/>
            </a:pPr>
            <a:r>
              <a:rPr lang="fa-IR" sz="2400" dirty="0" smtClean="0">
                <a:cs typeface="B Mitra" pitchFamily="2" charset="-78"/>
              </a:rPr>
              <a:t>قضاوت</a:t>
            </a:r>
          </a:p>
          <a:p>
            <a:pPr marL="566928" indent="-457200" algn="just">
              <a:buClr>
                <a:schemeClr val="tx2"/>
              </a:buClr>
              <a:buFont typeface="+mj-lt"/>
              <a:buAutoNum type="arabicPeriod"/>
            </a:pPr>
            <a:r>
              <a:rPr lang="fa-IR" sz="2400" dirty="0" smtClean="0">
                <a:cs typeface="B Mitra" pitchFamily="2" charset="-78"/>
              </a:rPr>
              <a:t>تصمیم گیری</a:t>
            </a:r>
          </a:p>
          <a:p>
            <a:pPr marL="566928" indent="-457200" algn="just">
              <a:buClr>
                <a:schemeClr val="tx2"/>
              </a:buClr>
              <a:buFont typeface="+mj-lt"/>
              <a:buAutoNum type="arabicPeriod"/>
            </a:pPr>
            <a:r>
              <a:rPr lang="fa-IR" sz="2400" dirty="0" smtClean="0">
                <a:cs typeface="B Mitra" pitchFamily="2" charset="-78"/>
              </a:rPr>
              <a:t>تمرکز</a:t>
            </a:r>
          </a:p>
          <a:p>
            <a:pPr marL="566928" indent="-457200" algn="just">
              <a:buClr>
                <a:schemeClr val="tx2"/>
              </a:buClr>
              <a:buFont typeface="+mj-lt"/>
              <a:buAutoNum type="arabicPeriod"/>
            </a:pPr>
            <a:r>
              <a:rPr lang="fa-IR" sz="2400" dirty="0" smtClean="0">
                <a:cs typeface="B Mitra" pitchFamily="2" charset="-78"/>
              </a:rPr>
              <a:t>تلاش</a:t>
            </a:r>
          </a:p>
          <a:p>
            <a:pPr marL="566928" indent="-457200" algn="just">
              <a:buClr>
                <a:schemeClr val="tx2"/>
              </a:buClr>
              <a:buNone/>
            </a:pPr>
            <a:endParaRPr lang="fa-IR" sz="2400" dirty="0" smtClean="0">
              <a:cs typeface="B Mitra" pitchFamily="2" charset="-78"/>
            </a:endParaRPr>
          </a:p>
          <a:p>
            <a:pPr marL="566928" indent="-457200" algn="just">
              <a:buClr>
                <a:schemeClr val="tx2"/>
              </a:buClr>
              <a:buNone/>
            </a:pPr>
            <a:r>
              <a:rPr lang="fa-IR" dirty="0" smtClean="0">
                <a:solidFill>
                  <a:schemeClr val="tx2"/>
                </a:solidFill>
                <a:cs typeface="B Mitra" pitchFamily="2" charset="-78"/>
              </a:rPr>
              <a:t>مربی چگونه استرس را کم کند :</a:t>
            </a:r>
          </a:p>
          <a:p>
            <a:pPr marL="566928" indent="-457200" algn="just">
              <a:buClr>
                <a:schemeClr val="tx2"/>
              </a:buClr>
              <a:buFont typeface="Arial" pitchFamily="34" charset="0"/>
              <a:buChar char="•"/>
            </a:pPr>
            <a:r>
              <a:rPr lang="fa-IR" sz="2400" dirty="0" smtClean="0">
                <a:cs typeface="B Mitra" pitchFamily="2" charset="-78"/>
              </a:rPr>
              <a:t>آرمیدگی یا </a:t>
            </a:r>
            <a:r>
              <a:rPr lang="en-US" sz="2400" dirty="0" smtClean="0">
                <a:cs typeface="B Mitra" pitchFamily="2" charset="-78"/>
              </a:rPr>
              <a:t>relaxation</a:t>
            </a:r>
            <a:r>
              <a:rPr lang="fa-IR" sz="2400" dirty="0" smtClean="0">
                <a:cs typeface="B Mitra" pitchFamily="2" charset="-78"/>
              </a:rPr>
              <a:t> ( ذهنی و جسمی )</a:t>
            </a:r>
            <a:endParaRPr lang="en-US" sz="2400" dirty="0" smtClean="0">
              <a:cs typeface="B Mitra" pitchFamily="2" charset="-78"/>
            </a:endParaRPr>
          </a:p>
          <a:p>
            <a:pPr marL="566928" indent="-457200" algn="just">
              <a:buClr>
                <a:schemeClr val="tx2"/>
              </a:buClr>
              <a:buFont typeface="Arial" pitchFamily="34" charset="0"/>
              <a:buChar char="•"/>
            </a:pPr>
            <a:r>
              <a:rPr lang="fa-IR" sz="2400" dirty="0" smtClean="0">
                <a:cs typeface="B Mitra" pitchFamily="2" charset="-78"/>
              </a:rPr>
              <a:t>بازنمایی</a:t>
            </a:r>
          </a:p>
          <a:p>
            <a:pPr marL="566928" indent="-457200" algn="just">
              <a:buClr>
                <a:schemeClr val="tx2"/>
              </a:buClr>
              <a:buFont typeface="Arial" pitchFamily="34" charset="0"/>
              <a:buChar char="•"/>
            </a:pPr>
            <a:r>
              <a:rPr lang="fa-IR" sz="2400" dirty="0" smtClean="0">
                <a:cs typeface="B Mitra" pitchFamily="2" charset="-78"/>
              </a:rPr>
              <a:t>تمرکز</a:t>
            </a:r>
            <a:endParaRPr lang="fa-IR" sz="2400" dirty="0">
              <a:cs typeface="B Mitra" pitchFamily="2" charset="-78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762000"/>
          </a:xfrm>
        </p:spPr>
        <p:txBody>
          <a:bodyPr>
            <a:normAutofit/>
          </a:bodyPr>
          <a:lstStyle/>
          <a:p>
            <a:pPr algn="just"/>
            <a:r>
              <a:rPr lang="fa-IR" sz="2800" dirty="0" smtClean="0">
                <a:solidFill>
                  <a:schemeClr val="accent1"/>
                </a:solidFill>
                <a:cs typeface="B Mitra" pitchFamily="2" charset="-78"/>
              </a:rPr>
              <a:t>پرخاشگری :</a:t>
            </a:r>
            <a:endParaRPr lang="fa-IR" sz="2800" dirty="0">
              <a:solidFill>
                <a:schemeClr val="accent1"/>
              </a:solidFill>
              <a:cs typeface="B Mitra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202936"/>
          </a:xfrm>
        </p:spPr>
        <p:txBody>
          <a:bodyPr>
            <a:normAutofit/>
          </a:bodyPr>
          <a:lstStyle/>
          <a:p>
            <a:pPr algn="just">
              <a:buClr>
                <a:schemeClr val="accent1"/>
              </a:buClr>
              <a:buFont typeface="Courier New" pitchFamily="49" charset="0"/>
              <a:buChar char="o"/>
            </a:pPr>
            <a:r>
              <a:rPr lang="fa-IR" sz="2400" dirty="0" smtClean="0">
                <a:cs typeface="B Mitra" pitchFamily="2" charset="-78"/>
              </a:rPr>
              <a:t> هر رفتاری که به قصد صدمه زدن به شخصی یا شی ای باشد و با استفاده از کلام و جسم صورت بگیرد .</a:t>
            </a:r>
          </a:p>
          <a:p>
            <a:pPr algn="just">
              <a:buClr>
                <a:schemeClr val="accent1"/>
              </a:buClr>
              <a:buNone/>
            </a:pPr>
            <a:endParaRPr lang="fa-IR" sz="2400" dirty="0" smtClean="0">
              <a:cs typeface="B Mitra" pitchFamily="2" charset="-78"/>
            </a:endParaRPr>
          </a:p>
          <a:p>
            <a:pPr algn="just">
              <a:buClr>
                <a:schemeClr val="accent1"/>
              </a:buClr>
              <a:buFont typeface="Courier New" pitchFamily="49" charset="0"/>
              <a:buChar char="o"/>
            </a:pPr>
            <a:r>
              <a:rPr lang="fa-IR" sz="2400" dirty="0" smtClean="0">
                <a:cs typeface="B Mitra" pitchFamily="2" charset="-78"/>
              </a:rPr>
              <a:t>پرخاشگری بر دو نوع است : </a:t>
            </a:r>
          </a:p>
          <a:p>
            <a:pPr algn="just">
              <a:buClr>
                <a:schemeClr val="accent1"/>
              </a:buClr>
              <a:buFont typeface="Arial" pitchFamily="34" charset="0"/>
              <a:buChar char="•"/>
            </a:pPr>
            <a:r>
              <a:rPr lang="fa-IR" sz="2400" dirty="0" smtClean="0">
                <a:cs typeface="B Mitra" pitchFamily="2" charset="-78"/>
              </a:rPr>
              <a:t>پرخاشگری هدفدار : با قصد و نیت همراه است . تولید صدمه و جراحت می کند ( جسمی و ذهنی )</a:t>
            </a:r>
          </a:p>
          <a:p>
            <a:pPr algn="just">
              <a:buClr>
                <a:schemeClr val="accent1"/>
              </a:buClr>
              <a:buFont typeface="Arial" pitchFamily="34" charset="0"/>
              <a:buChar char="•"/>
            </a:pPr>
            <a:r>
              <a:rPr lang="fa-IR" sz="2400" dirty="0" smtClean="0">
                <a:cs typeface="B Mitra" pitchFamily="2" charset="-78"/>
              </a:rPr>
              <a:t>پرخاشگری وسیله ای : از روی عمد نیست .</a:t>
            </a:r>
          </a:p>
          <a:p>
            <a:pPr algn="just">
              <a:buClr>
                <a:schemeClr val="accent1"/>
              </a:buClr>
              <a:buNone/>
            </a:pPr>
            <a:endParaRPr lang="fa-IR" sz="2400" dirty="0">
              <a:cs typeface="B Mitra" pitchFamily="2" charset="-78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81000"/>
            <a:ext cx="8229600" cy="76200"/>
          </a:xfrm>
        </p:spPr>
        <p:txBody>
          <a:bodyPr>
            <a:normAutofit fontScale="90000"/>
          </a:bodyPr>
          <a:lstStyle/>
          <a:p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85800"/>
            <a:ext cx="8229600" cy="5888736"/>
          </a:xfrm>
        </p:spPr>
        <p:txBody>
          <a:bodyPr/>
          <a:lstStyle/>
          <a:p>
            <a:pPr algn="just">
              <a:buNone/>
            </a:pPr>
            <a:r>
              <a:rPr lang="fa-IR" dirty="0" smtClean="0">
                <a:solidFill>
                  <a:schemeClr val="accent1"/>
                </a:solidFill>
                <a:cs typeface="B Mitra" pitchFamily="2" charset="-78"/>
              </a:rPr>
              <a:t>عواملی که باعث پرخاشگری در ورزش می شود :</a:t>
            </a:r>
          </a:p>
          <a:p>
            <a:pPr algn="just">
              <a:buClr>
                <a:schemeClr val="accent2">
                  <a:lumMod val="75000"/>
                </a:schemeClr>
              </a:buClr>
              <a:buFont typeface="Arial" pitchFamily="34" charset="0"/>
              <a:buChar char="•"/>
            </a:pPr>
            <a:r>
              <a:rPr lang="fa-IR" sz="2400" dirty="0" smtClean="0">
                <a:solidFill>
                  <a:schemeClr val="accent1"/>
                </a:solidFill>
                <a:cs typeface="B Mitra" pitchFamily="2" charset="-78"/>
              </a:rPr>
              <a:t> </a:t>
            </a:r>
            <a:r>
              <a:rPr lang="fa-IR" sz="2400" dirty="0" smtClean="0">
                <a:cs typeface="B Mitra" pitchFamily="2" charset="-78"/>
              </a:rPr>
              <a:t>مسابقه</a:t>
            </a:r>
          </a:p>
          <a:p>
            <a:pPr algn="just">
              <a:buClr>
                <a:schemeClr val="accent2">
                  <a:lumMod val="75000"/>
                </a:schemeClr>
              </a:buClr>
              <a:buFont typeface="Arial" pitchFamily="34" charset="0"/>
              <a:buChar char="•"/>
            </a:pPr>
            <a:r>
              <a:rPr lang="fa-IR" sz="2400" dirty="0" smtClean="0">
                <a:cs typeface="B Mitra" pitchFamily="2" charset="-78"/>
              </a:rPr>
              <a:t>نتیجه مسابقه</a:t>
            </a:r>
          </a:p>
          <a:p>
            <a:pPr algn="just">
              <a:buClr>
                <a:schemeClr val="accent2">
                  <a:lumMod val="75000"/>
                </a:schemeClr>
              </a:buClr>
              <a:buFont typeface="Arial" pitchFamily="34" charset="0"/>
              <a:buChar char="•"/>
            </a:pPr>
            <a:r>
              <a:rPr lang="fa-IR" sz="2400" dirty="0" smtClean="0">
                <a:cs typeface="B Mitra" pitchFamily="2" charset="-78"/>
              </a:rPr>
              <a:t>اختلاف امتیاز</a:t>
            </a:r>
          </a:p>
          <a:p>
            <a:pPr algn="just">
              <a:buClr>
                <a:schemeClr val="accent2">
                  <a:lumMod val="75000"/>
                </a:schemeClr>
              </a:buClr>
              <a:buFont typeface="Arial" pitchFamily="34" charset="0"/>
              <a:buChar char="•"/>
            </a:pPr>
            <a:r>
              <a:rPr lang="fa-IR" sz="2400" dirty="0" smtClean="0">
                <a:cs typeface="B Mitra" pitchFamily="2" charset="-78"/>
              </a:rPr>
              <a:t>تیم میزبان – میهمان</a:t>
            </a:r>
          </a:p>
          <a:p>
            <a:pPr algn="just">
              <a:buClr>
                <a:schemeClr val="accent2">
                  <a:lumMod val="75000"/>
                </a:schemeClr>
              </a:buClr>
              <a:buFont typeface="Arial" pitchFamily="34" charset="0"/>
              <a:buChar char="•"/>
            </a:pPr>
            <a:r>
              <a:rPr lang="fa-IR" sz="2400" dirty="0" smtClean="0">
                <a:cs typeface="B Mitra" pitchFamily="2" charset="-78"/>
              </a:rPr>
              <a:t>داوران</a:t>
            </a:r>
          </a:p>
          <a:p>
            <a:pPr algn="just">
              <a:buClr>
                <a:schemeClr val="accent2">
                  <a:lumMod val="75000"/>
                </a:schemeClr>
              </a:buClr>
              <a:buFont typeface="Arial" pitchFamily="34" charset="0"/>
              <a:buChar char="•"/>
            </a:pPr>
            <a:r>
              <a:rPr lang="fa-IR" sz="2400" dirty="0" smtClean="0">
                <a:cs typeface="B Mitra" pitchFamily="2" charset="-78"/>
              </a:rPr>
              <a:t>مربیان و والدین </a:t>
            </a:r>
          </a:p>
          <a:p>
            <a:pPr algn="just">
              <a:buClr>
                <a:schemeClr val="accent2">
                  <a:lumMod val="75000"/>
                </a:schemeClr>
              </a:buClr>
              <a:buFont typeface="Arial" pitchFamily="34" charset="0"/>
              <a:buChar char="•"/>
            </a:pPr>
            <a:r>
              <a:rPr lang="fa-IR" sz="2400" dirty="0" smtClean="0">
                <a:cs typeface="B Mitra" pitchFamily="2" charset="-78"/>
              </a:rPr>
              <a:t>برخورد بدنی</a:t>
            </a:r>
          </a:p>
          <a:p>
            <a:pPr algn="just">
              <a:buClr>
                <a:schemeClr val="accent2">
                  <a:lumMod val="75000"/>
                </a:schemeClr>
              </a:buClr>
              <a:buFont typeface="Arial" pitchFamily="34" charset="0"/>
              <a:buChar char="•"/>
            </a:pPr>
            <a:r>
              <a:rPr lang="fa-IR" sz="2400" dirty="0" smtClean="0">
                <a:cs typeface="B Mitra" pitchFamily="2" charset="-78"/>
              </a:rPr>
              <a:t>استناد و برداشت بازیکن</a:t>
            </a:r>
          </a:p>
          <a:p>
            <a:pPr algn="just">
              <a:buClr>
                <a:schemeClr val="accent2">
                  <a:lumMod val="75000"/>
                </a:schemeClr>
              </a:buClr>
              <a:buFont typeface="Arial" pitchFamily="34" charset="0"/>
              <a:buChar char="•"/>
            </a:pPr>
            <a:r>
              <a:rPr lang="fa-IR" sz="2400" dirty="0" smtClean="0">
                <a:cs typeface="B Mitra" pitchFamily="2" charset="-78"/>
              </a:rPr>
              <a:t>مشاهده رفتار پرخاشگرانه </a:t>
            </a:r>
            <a:endParaRPr lang="fa-IR" sz="2400" dirty="0">
              <a:cs typeface="B Mitra" pitchFamily="2" charset="-78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838200"/>
          <a:ext cx="8229600" cy="57356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Urban">
  <a:themeElements>
    <a:clrScheme name="Urban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Urban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68</TotalTime>
  <Words>709</Words>
  <Application>Microsoft Office PowerPoint</Application>
  <PresentationFormat>On-screen Show (4:3)</PresentationFormat>
  <Paragraphs>99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Urban</vt:lpstr>
      <vt:lpstr>روانشناسی ورزشی</vt:lpstr>
      <vt:lpstr>تاریخچه روانشناسی ورزشی : </vt:lpstr>
      <vt:lpstr>انگیزه : </vt:lpstr>
      <vt:lpstr>بازخورد :</vt:lpstr>
      <vt:lpstr>استرس : </vt:lpstr>
      <vt:lpstr>چه عوامل روانی در ارتباط با استرس هستند ؟</vt:lpstr>
      <vt:lpstr>پرخاشگری :</vt:lpstr>
      <vt:lpstr>Slide 8</vt:lpstr>
      <vt:lpstr>Slide 9</vt:lpstr>
      <vt:lpstr>سبک های مربیگری : 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روانشناسی ورزشی</dc:title>
  <dc:creator>Rana</dc:creator>
  <cp:lastModifiedBy>Rana</cp:lastModifiedBy>
  <cp:revision>10</cp:revision>
  <dcterms:created xsi:type="dcterms:W3CDTF">2010-07-01T01:50:32Z</dcterms:created>
  <dcterms:modified xsi:type="dcterms:W3CDTF">2010-07-01T02:59:16Z</dcterms:modified>
</cp:coreProperties>
</file>